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6"/>
  </p:notesMasterIdLst>
  <p:sldIdLst>
    <p:sldId id="256" r:id="rId2"/>
    <p:sldId id="331" r:id="rId3"/>
    <p:sldId id="344" r:id="rId4"/>
    <p:sldId id="259" r:id="rId5"/>
    <p:sldId id="314" r:id="rId6"/>
    <p:sldId id="327" r:id="rId7"/>
    <p:sldId id="323" r:id="rId8"/>
    <p:sldId id="349" r:id="rId9"/>
    <p:sldId id="351" r:id="rId10"/>
    <p:sldId id="355" r:id="rId11"/>
    <p:sldId id="350" r:id="rId12"/>
    <p:sldId id="325" r:id="rId13"/>
    <p:sldId id="333" r:id="rId14"/>
    <p:sldId id="334" r:id="rId15"/>
    <p:sldId id="324" r:id="rId16"/>
    <p:sldId id="326" r:id="rId17"/>
    <p:sldId id="335" r:id="rId18"/>
    <p:sldId id="339" r:id="rId19"/>
    <p:sldId id="260" r:id="rId20"/>
    <p:sldId id="356" r:id="rId21"/>
    <p:sldId id="361" r:id="rId22"/>
    <p:sldId id="362" r:id="rId23"/>
    <p:sldId id="363" r:id="rId24"/>
    <p:sldId id="348" r:id="rId25"/>
    <p:sldId id="346" r:id="rId26"/>
    <p:sldId id="347" r:id="rId27"/>
    <p:sldId id="270" r:id="rId28"/>
    <p:sldId id="305" r:id="rId29"/>
    <p:sldId id="357" r:id="rId30"/>
    <p:sldId id="358" r:id="rId31"/>
    <p:sldId id="275" r:id="rId32"/>
    <p:sldId id="332" r:id="rId33"/>
    <p:sldId id="360" r:id="rId34"/>
    <p:sldId id="359" r:id="rId35"/>
  </p:sldIdLst>
  <p:sldSz cx="13444538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515"/>
    <a:srgbClr val="E89418"/>
    <a:srgbClr val="C8930E"/>
    <a:srgbClr val="C97D0D"/>
    <a:srgbClr val="C3790D"/>
    <a:srgbClr val="D7860F"/>
    <a:srgbClr val="EE9512"/>
    <a:srgbClr val="CC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53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592A-E7E9-41A1-B610-EB8DA9907F3C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9DFD4-6828-4452-BFBC-0024A8679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0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62972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85354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7191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762972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85354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FA89-265F-4164-A873-BF4F63B9C3B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327-0819-467B-8402-D9496B6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 dirty="0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71917" y="1769400"/>
            <a:ext cx="12099304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5FAAF5C-0594-C44B-BD59-B870A3C8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839780-D1E2-3A4D-B78F-369F9C61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671044F-F3E7-6B4A-9F14-7438A8D4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DEE5CD-D64C-6546-AC7E-38DEE389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B6ED2-7986-CB44-9F85-C4304B1EA4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0" y="1258272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/>
            </a:lvl1pPr>
            <a:lvl2pPr marL="952851" indent="-342900">
              <a:buFont typeface="Arial" panose="020B0604020202020204" pitchFamily="34" charset="0"/>
              <a:buChar char="•"/>
              <a:defRPr sz="3200"/>
            </a:lvl2pPr>
            <a:lvl3pPr marL="1562801" indent="-342900">
              <a:buFont typeface="Arial" panose="020B0604020202020204" pitchFamily="34" charset="0"/>
              <a:buChar char="•"/>
              <a:defRPr sz="2800"/>
            </a:lvl3pPr>
            <a:lvl4pPr marL="2172752" indent="-342900">
              <a:buFont typeface="Arial" panose="020B0604020202020204" pitchFamily="34" charset="0"/>
              <a:buChar char="•"/>
              <a:defRPr/>
            </a:lvl4pPr>
            <a:lvl5pPr marL="2782702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71917" y="301680"/>
            <a:ext cx="12099304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284262" y="529200"/>
            <a:ext cx="2438400" cy="227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7497000"/>
            <a:ext cx="5225005" cy="45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 anchor="ctr"/>
          <a:lstStyle/>
          <a:p>
            <a:pPr>
              <a:lnSpc>
                <a:spcPct val="100000"/>
              </a:lnSpc>
            </a:pPr>
            <a:r>
              <a:rPr lang="en-US" sz="1601" b="0" strike="noStrike" spc="-1" dirty="0">
                <a:latin typeface="+mn-lt"/>
              </a:rPr>
              <a:t>SoLID pre-R&amp;D Review, August 7</a:t>
            </a:r>
            <a:r>
              <a:rPr lang="en-US" sz="1601" b="0" strike="noStrike" spc="-1" baseline="30000" dirty="0">
                <a:latin typeface="+mn-lt"/>
              </a:rPr>
              <a:t>th</a:t>
            </a:r>
            <a:r>
              <a:rPr lang="en-US" sz="1601" b="0" strike="noStrike" spc="-1" dirty="0">
                <a:latin typeface="+mn-lt"/>
              </a:rPr>
              <a:t> 2020 </a:t>
            </a:r>
          </a:p>
          <a:p>
            <a:pPr>
              <a:lnSpc>
                <a:spcPct val="100000"/>
              </a:lnSpc>
            </a:pPr>
            <a:endParaRPr lang="en-US" sz="1601" b="0" strike="noStrike" spc="-1" dirty="0">
              <a:solidFill>
                <a:srgbClr val="8B8B8B"/>
              </a:solidFill>
              <a:latin typeface="+mn-lt"/>
              <a:ea typeface="+mn-ea"/>
            </a:endParaRPr>
          </a:p>
        </p:txBody>
      </p:sp>
      <p:sp>
        <p:nvSpPr>
          <p:cNvPr id="46" name="Line 3"/>
          <p:cNvSpPr/>
          <p:nvPr/>
        </p:nvSpPr>
        <p:spPr>
          <a:xfrm>
            <a:off x="25415" y="187380"/>
            <a:ext cx="13419123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1859122" y="7222680"/>
            <a:ext cx="1585416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r">
              <a:lnSpc>
                <a:spcPct val="100000"/>
              </a:lnSpc>
            </a:pPr>
            <a:fld id="{E5A7A15B-02D0-41ED-9139-A073FCB61FC1}" type="slidenum">
              <a:rPr lang="en-US" sz="1868" b="0" strike="noStrike" spc="-1">
                <a:latin typeface="ARiel"/>
              </a:rPr>
              <a:t>‹#›</a:t>
            </a:fld>
            <a:endParaRPr lang="en-US" sz="1868" b="0" strike="noStrike" spc="-1" dirty="0">
              <a:latin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/>
        </p:blipFill>
        <p:spPr>
          <a:xfrm>
            <a:off x="9417792" y="7013333"/>
            <a:ext cx="1271473" cy="544917"/>
          </a:xfrm>
          <a:prstGeom prst="rect">
            <a:avLst/>
          </a:prstGeom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4C8F157-96BC-B74D-B7B3-E1C7E39FF1F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>
          <a:xfrm>
            <a:off x="10856876" y="7013334"/>
            <a:ext cx="2035246" cy="661271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064B7-4D77-934A-86E7-189ADA5B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7EAED-BE83-0C41-BA6D-384BD90D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1219901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331" indent="-432248" algn="l" defTabSz="1219901" rtl="0" eaLnBrk="1" latinLnBrk="0" hangingPunct="1">
        <a:lnSpc>
          <a:spcPct val="90000"/>
        </a:lnSpc>
        <a:spcBef>
          <a:spcPts val="1890"/>
        </a:spcBef>
        <a:buClr>
          <a:srgbClr val="000000"/>
        </a:buClr>
        <a:buSzPct val="45000"/>
        <a:buFont typeface="Wingdings" charset="2"/>
        <a:buChar char="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92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87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82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77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72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467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462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518457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95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90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85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80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75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970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965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960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103261" y="331004"/>
            <a:ext cx="9125868" cy="4257233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823284" y="489100"/>
            <a:ext cx="7363328" cy="14494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4269" spc="-1" dirty="0" smtClean="0">
                <a:solidFill>
                  <a:srgbClr val="000000"/>
                </a:solidFill>
                <a:latin typeface="ARial"/>
                <a:ea typeface="DejaVu Sans"/>
              </a:rPr>
              <a:t>GEM-readout development</a:t>
            </a:r>
            <a:endParaRPr lang="en-US" sz="4269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93151" y="4490344"/>
            <a:ext cx="4458951" cy="2784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68" spc="-1" dirty="0" smtClean="0">
                <a:solidFill>
                  <a:srgbClr val="666666"/>
                </a:solidFill>
                <a:latin typeface="ARial"/>
              </a:rPr>
              <a:t>Ed Jastrzembski</a:t>
            </a:r>
            <a:endParaRPr lang="en-US" sz="2668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68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 dirty="0" smtClean="0">
                <a:solidFill>
                  <a:srgbClr val="666666"/>
                </a:solidFill>
                <a:latin typeface="ARial"/>
              </a:rPr>
              <a:t>Data acquisition </a:t>
            </a:r>
            <a:r>
              <a:rPr lang="en-US" sz="2401" spc="-1" dirty="0">
                <a:solidFill>
                  <a:srgbClr val="666666"/>
                </a:solidFill>
                <a:latin typeface="ARial"/>
              </a:rPr>
              <a:t>w</a:t>
            </a:r>
            <a:r>
              <a:rPr lang="en-US" sz="2401" spc="-1" dirty="0" smtClean="0">
                <a:solidFill>
                  <a:srgbClr val="666666"/>
                </a:solidFill>
                <a:latin typeface="ARial"/>
              </a:rPr>
              <a:t>orking </a:t>
            </a:r>
            <a:r>
              <a:rPr lang="en-US" sz="2401" spc="-1" dirty="0">
                <a:solidFill>
                  <a:srgbClr val="666666"/>
                </a:solidFill>
                <a:latin typeface="ARial"/>
              </a:rPr>
              <a:t>g</a:t>
            </a:r>
            <a:r>
              <a:rPr lang="en-US" sz="2401" spc="-1" dirty="0" smtClean="0">
                <a:solidFill>
                  <a:srgbClr val="666666"/>
                </a:solidFill>
                <a:latin typeface="ARial"/>
              </a:rPr>
              <a:t>roup</a:t>
            </a:r>
            <a:endParaRPr lang="en-US" sz="240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 dirty="0" err="1" smtClean="0">
                <a:solidFill>
                  <a:srgbClr val="666666"/>
                </a:solidFill>
                <a:latin typeface="ARial"/>
              </a:rPr>
              <a:t>JLab</a:t>
            </a:r>
            <a:r>
              <a:rPr lang="en-US" sz="2401" spc="-1" dirty="0" smtClean="0">
                <a:solidFill>
                  <a:srgbClr val="666666"/>
                </a:solidFill>
                <a:latin typeface="ARial"/>
              </a:rPr>
              <a:t> FE-DAQ Group </a:t>
            </a:r>
            <a:endParaRPr lang="en-US" sz="2401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1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463905" y="1595194"/>
            <a:ext cx="2561352" cy="147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3202" spc="-1" dirty="0" smtClean="0">
                <a:solidFill>
                  <a:srgbClr val="000000"/>
                </a:solidFill>
                <a:latin typeface="ARial"/>
              </a:rPr>
              <a:t>Data Acquisition</a:t>
            </a:r>
            <a:endParaRPr lang="en-US" sz="3202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6961230" y="2339634"/>
            <a:ext cx="5846492" cy="2228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Jefferson Lab SoLID Pre-R&amp;D Review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August 7th, 2020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35" spc="-1" dirty="0">
              <a:latin typeface="Arial"/>
            </a:endParaRPr>
          </a:p>
        </p:txBody>
      </p:sp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6392574" y="7073750"/>
            <a:ext cx="2836555" cy="474520"/>
          </a:xfrm>
          <a:prstGeom prst="rect">
            <a:avLst/>
          </a:prstGeom>
          <a:ln>
            <a:noFill/>
          </a:ln>
        </p:spPr>
      </p:pic>
      <p:pic>
        <p:nvPicPr>
          <p:cNvPr id="93" name="Picture 26"/>
          <p:cNvPicPr/>
          <p:nvPr/>
        </p:nvPicPr>
        <p:blipFill>
          <a:blip r:embed="rId4"/>
          <a:stretch/>
        </p:blipFill>
        <p:spPr>
          <a:xfrm>
            <a:off x="5231248" y="7073750"/>
            <a:ext cx="906775" cy="608519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5"/>
          <a:stretch/>
        </p:blipFill>
        <p:spPr>
          <a:xfrm>
            <a:off x="8391034" y="3982203"/>
            <a:ext cx="3076216" cy="14883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FPGA function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If rising edge of flag for direct output data is within capture window, serial data that follows is accepted</a:t>
            </a:r>
          </a:p>
          <a:p>
            <a:r>
              <a:rPr lang="en-US" sz="2000" dirty="0" smtClean="0"/>
              <a:t>In practice, de-serialize 6-bit data at input – trade increased width of buffer for slower clock rate (160 MHz) </a:t>
            </a:r>
          </a:p>
          <a:p>
            <a:r>
              <a:rPr lang="en-US" sz="2000" dirty="0" smtClean="0"/>
              <a:t>Time of hit is recorded as time relative to window start (7 bits)</a:t>
            </a:r>
          </a:p>
          <a:p>
            <a:r>
              <a:rPr lang="en-US" sz="2000" dirty="0" smtClean="0"/>
              <a:t>Include bits for channel number (8 bits), number of hits for channel (5 bits), status bits (4)</a:t>
            </a:r>
          </a:p>
          <a:p>
            <a:r>
              <a:rPr lang="en-US" sz="2000" dirty="0" smtClean="0"/>
              <a:t>Header with trigger time stamp (32 bits), trigger number (16 bits)</a:t>
            </a:r>
          </a:p>
          <a:p>
            <a:r>
              <a:rPr lang="en-US" sz="2000" b="1" dirty="0" smtClean="0"/>
              <a:t>(See Appendix for details)</a:t>
            </a:r>
          </a:p>
          <a:p>
            <a:r>
              <a:rPr lang="en-US" sz="2000" dirty="0"/>
              <a:t>Data transmitted to GBT </a:t>
            </a:r>
            <a:r>
              <a:rPr lang="en-US" sz="2000" dirty="0" smtClean="0"/>
              <a:t>chip on </a:t>
            </a:r>
            <a:r>
              <a:rPr lang="en-US" sz="2000" b="1" dirty="0" smtClean="0"/>
              <a:t>10</a:t>
            </a:r>
            <a:r>
              <a:rPr lang="en-US" sz="2000" dirty="0" smtClean="0"/>
              <a:t> serial e-links (</a:t>
            </a:r>
            <a:r>
              <a:rPr lang="en-US" sz="2000" b="1" dirty="0" smtClean="0"/>
              <a:t>320 Mb/s </a:t>
            </a:r>
            <a:r>
              <a:rPr lang="en-US" sz="2000" dirty="0" smtClean="0"/>
              <a:t>each)</a:t>
            </a:r>
          </a:p>
          <a:p>
            <a:r>
              <a:rPr lang="en-US" sz="2000" dirty="0" smtClean="0"/>
              <a:t>(High-speed serialization by GBT (3.2 Gb/s) – fiber transmission (</a:t>
            </a:r>
            <a:r>
              <a:rPr lang="en-US" sz="2000" dirty="0" err="1" smtClean="0"/>
              <a:t>VTRx</a:t>
            </a:r>
            <a:r>
              <a:rPr lang="en-US" sz="2000" dirty="0" smtClean="0"/>
              <a:t>) to FELIX </a:t>
            </a:r>
            <a:r>
              <a:rPr lang="en-US" sz="2000" dirty="0" err="1" smtClean="0"/>
              <a:t>PCIe</a:t>
            </a:r>
            <a:r>
              <a:rPr lang="en-US" sz="2000" dirty="0" smtClean="0"/>
              <a:t> readout card)  </a:t>
            </a:r>
            <a:endParaRPr lang="en-US" sz="2000" dirty="0"/>
          </a:p>
          <a:p>
            <a:endParaRPr lang="en-US" sz="2000" dirty="0" smtClean="0"/>
          </a:p>
          <a:p>
            <a:pPr marL="144083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80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Data rates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Let </a:t>
            </a:r>
            <a:r>
              <a:rPr lang="en-US" sz="2000" i="1" dirty="0" smtClean="0"/>
              <a:t>r</a:t>
            </a:r>
            <a:r>
              <a:rPr lang="en-US" sz="2000" dirty="0" smtClean="0"/>
              <a:t> be the hit rate for a channel (MHz), and </a:t>
            </a:r>
            <a:r>
              <a:rPr lang="en-US" sz="2000" i="1" dirty="0" smtClean="0"/>
              <a:t>w</a:t>
            </a:r>
            <a:r>
              <a:rPr lang="en-US" sz="2000" dirty="0" smtClean="0"/>
              <a:t> be the data capture window size (µs)</a:t>
            </a:r>
          </a:p>
          <a:p>
            <a:r>
              <a:rPr lang="en-US" sz="2000" dirty="0" smtClean="0"/>
              <a:t>Assume that all 256 channels (</a:t>
            </a:r>
            <a:r>
              <a:rPr lang="en-US" sz="2000" b="1" dirty="0" smtClean="0"/>
              <a:t>4 VMM3</a:t>
            </a:r>
            <a:r>
              <a:rPr lang="en-US" sz="2000" dirty="0" smtClean="0"/>
              <a:t>) have the same hit rate </a:t>
            </a:r>
            <a:r>
              <a:rPr lang="en-US" sz="2000" i="1" dirty="0" smtClean="0"/>
              <a:t>r</a:t>
            </a:r>
            <a:r>
              <a:rPr lang="en-US" sz="2000" dirty="0" smtClean="0"/>
              <a:t>, and that </a:t>
            </a:r>
            <a:r>
              <a:rPr lang="en-US" sz="2000" i="1" dirty="0" smtClean="0"/>
              <a:t>w</a:t>
            </a:r>
            <a:r>
              <a:rPr lang="en-US" sz="2000" dirty="0" smtClean="0"/>
              <a:t> </a:t>
            </a:r>
            <a:r>
              <a:rPr lang="en-US" sz="2000" dirty="0"/>
              <a:t>&lt; 0.8 </a:t>
            </a:r>
            <a:r>
              <a:rPr lang="en-US" sz="2000" dirty="0" smtClean="0"/>
              <a:t>µs</a:t>
            </a:r>
          </a:p>
          <a:p>
            <a:r>
              <a:rPr lang="en-US" sz="2000" dirty="0" smtClean="0"/>
              <a:t>Using the bit assignments described in the </a:t>
            </a:r>
            <a:r>
              <a:rPr lang="en-US" sz="2000" b="1" dirty="0" smtClean="0"/>
              <a:t>Appendix</a:t>
            </a:r>
            <a:r>
              <a:rPr lang="en-US" sz="2000" dirty="0" smtClean="0"/>
              <a:t>, we can find the relationship of </a:t>
            </a:r>
            <a:r>
              <a:rPr lang="en-US" sz="2000" i="1" dirty="0" smtClean="0"/>
              <a:t>r</a:t>
            </a:r>
            <a:r>
              <a:rPr lang="en-US" sz="2000" dirty="0" smtClean="0"/>
              <a:t>, </a:t>
            </a:r>
            <a:r>
              <a:rPr lang="en-US" sz="2000" i="1" dirty="0" smtClean="0"/>
              <a:t>w</a:t>
            </a:r>
            <a:r>
              <a:rPr lang="en-US" sz="2000" dirty="0" smtClean="0"/>
              <a:t>, and the maximum trigger rate such that the GBT link is completely saturated (3.2 Gb/s):</a:t>
            </a:r>
            <a:endParaRPr lang="en-US" sz="2000" dirty="0"/>
          </a:p>
          <a:p>
            <a:r>
              <a:rPr lang="en-US" sz="2400" i="1" dirty="0" smtClean="0"/>
              <a:t>Trigger </a:t>
            </a:r>
            <a:r>
              <a:rPr lang="en-US" sz="2400" i="1" dirty="0"/>
              <a:t>rate </a:t>
            </a:r>
            <a:r>
              <a:rPr lang="en-US" sz="2400" dirty="0"/>
              <a:t>(max) = (3200 Mb/s) / (4912 + </a:t>
            </a:r>
            <a:r>
              <a:rPr lang="en-US" sz="2400" i="1" dirty="0"/>
              <a:t>w</a:t>
            </a:r>
            <a:r>
              <a:rPr lang="en-US" sz="2400" dirty="0"/>
              <a:t>*</a:t>
            </a:r>
            <a:r>
              <a:rPr lang="en-US" sz="2400" i="1" dirty="0"/>
              <a:t>r</a:t>
            </a:r>
            <a:r>
              <a:rPr lang="en-US" sz="2400" dirty="0"/>
              <a:t>*3328 b</a:t>
            </a:r>
            <a:r>
              <a:rPr lang="en-US" sz="2400" dirty="0" smtClean="0"/>
              <a:t>)	</a:t>
            </a:r>
            <a:endParaRPr lang="en-US" sz="2400" dirty="0"/>
          </a:p>
          <a:p>
            <a:endParaRPr lang="en-US" sz="2000" dirty="0" smtClean="0"/>
          </a:p>
          <a:p>
            <a:pPr marL="144083" indent="0">
              <a:buNone/>
            </a:pPr>
            <a:endParaRPr lang="en-US" sz="2000" dirty="0" smtClean="0"/>
          </a:p>
          <a:p>
            <a:pPr marL="144083" indent="0">
              <a:buNone/>
            </a:pPr>
            <a:endParaRPr lang="en-US" sz="2000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00798" y="4250726"/>
            <a:ext cx="134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09" y="3892796"/>
            <a:ext cx="9049013" cy="1783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6577" y="5918892"/>
            <a:ext cx="1014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the expected hit and trigger rates in </a:t>
            </a:r>
            <a:r>
              <a:rPr lang="en-US" sz="2000" b="1" dirty="0" err="1" smtClean="0"/>
              <a:t>SoLID</a:t>
            </a:r>
            <a:r>
              <a:rPr lang="en-US" sz="2000" b="1" dirty="0" smtClean="0"/>
              <a:t>, direct output data from 4 VMM3 chips can be transferred across </a:t>
            </a:r>
            <a:r>
              <a:rPr lang="en-US" sz="2000" b="1" dirty="0"/>
              <a:t>1</a:t>
            </a:r>
            <a:r>
              <a:rPr lang="en-US" sz="2000" b="1" dirty="0" smtClean="0"/>
              <a:t> GBT link with a comfortable margin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3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VMM3 Prototype Board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460" y="2021342"/>
            <a:ext cx="10648005" cy="4377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1301" y="1338742"/>
            <a:ext cx="498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simplicity we use 2 VMM3  chips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92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VMM3 Prototype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086949"/>
            <a:ext cx="13010147" cy="55922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Xilinx </a:t>
            </a:r>
            <a:r>
              <a:rPr lang="en-US" sz="2400" dirty="0" err="1" smtClean="0"/>
              <a:t>Kintex</a:t>
            </a:r>
            <a:r>
              <a:rPr lang="en-US" sz="2400" dirty="0" smtClean="0"/>
              <a:t> </a:t>
            </a:r>
            <a:r>
              <a:rPr lang="en-US" sz="2400" dirty="0" err="1" smtClean="0"/>
              <a:t>UltraScale</a:t>
            </a:r>
            <a:r>
              <a:rPr lang="en-US" sz="2400" dirty="0" smtClean="0"/>
              <a:t> FPGA  </a:t>
            </a:r>
            <a:r>
              <a:rPr lang="en-US" sz="2000" dirty="0" smtClean="0"/>
              <a:t>(KCKU035)</a:t>
            </a:r>
          </a:p>
          <a:p>
            <a:pPr lvl="1"/>
            <a:r>
              <a:rPr lang="en-US" sz="2000" dirty="0" smtClean="0"/>
              <a:t>Compatible with receiving low level </a:t>
            </a:r>
            <a:r>
              <a:rPr lang="en-US" sz="2000" b="1" dirty="0" smtClean="0"/>
              <a:t>SLVS</a:t>
            </a:r>
            <a:r>
              <a:rPr lang="en-US" sz="2000" dirty="0" smtClean="0"/>
              <a:t> signals from VMM3</a:t>
            </a:r>
          </a:p>
          <a:p>
            <a:pPr lvl="1"/>
            <a:r>
              <a:rPr lang="en-US" sz="2000" dirty="0" smtClean="0"/>
              <a:t>Good immunity against radiation induced ‘latch-up’</a:t>
            </a:r>
          </a:p>
          <a:p>
            <a:pPr lvl="1"/>
            <a:r>
              <a:rPr lang="en-US" sz="2000" dirty="0" smtClean="0"/>
              <a:t>Detect and correct radiation induced SEUs (Single </a:t>
            </a:r>
            <a:r>
              <a:rPr lang="en-US" sz="2000" dirty="0"/>
              <a:t>E</a:t>
            </a:r>
            <a:r>
              <a:rPr lang="en-US" sz="2000" dirty="0" smtClean="0"/>
              <a:t>vent </a:t>
            </a:r>
            <a:r>
              <a:rPr lang="en-US" sz="2000" dirty="0"/>
              <a:t>U</a:t>
            </a:r>
            <a:r>
              <a:rPr lang="en-US" sz="2000" dirty="0" smtClean="0"/>
              <a:t>psets) in configuration memory with Xilinx IP</a:t>
            </a:r>
          </a:p>
          <a:p>
            <a:pPr lvl="1"/>
            <a:r>
              <a:rPr lang="en-US" sz="2000" dirty="0" smtClean="0"/>
              <a:t>Use redundant design techniques (TMR –Triple Modular Redundancy) to mitigate against SEUs in user logic</a:t>
            </a:r>
          </a:p>
          <a:p>
            <a:pPr lvl="1"/>
            <a:r>
              <a:rPr lang="en-US" sz="2000" dirty="0" smtClean="0"/>
              <a:t>Footprint compatible with KCKU040 FPGA with 20% more internal resources</a:t>
            </a:r>
          </a:p>
          <a:p>
            <a:r>
              <a:rPr lang="en-US" sz="2400" dirty="0" smtClean="0"/>
              <a:t>Support components also sensitive to the effects of radiation </a:t>
            </a:r>
            <a:endParaRPr lang="en-US" sz="2400" dirty="0"/>
          </a:p>
          <a:p>
            <a:pPr lvl="1"/>
            <a:r>
              <a:rPr lang="en-US" sz="2000" dirty="0" smtClean="0"/>
              <a:t>Power components (linear regulators, DC-DC converters)</a:t>
            </a:r>
            <a:endParaRPr lang="en-US" sz="2000" dirty="0"/>
          </a:p>
          <a:p>
            <a:pPr lvl="1"/>
            <a:r>
              <a:rPr lang="en-US" sz="2000" dirty="0" smtClean="0"/>
              <a:t>Commercial grade (COTS) power components can fail – no mitigation techniques available</a:t>
            </a:r>
          </a:p>
          <a:p>
            <a:pPr lvl="1"/>
            <a:r>
              <a:rPr lang="en-US" sz="2000" dirty="0" smtClean="0"/>
              <a:t>Many radiation measurements on COTS components have been made  (CERN database, space research); show large lot-to-lot variations </a:t>
            </a:r>
            <a:endParaRPr lang="en-US" sz="2000" dirty="0"/>
          </a:p>
          <a:p>
            <a:pPr lvl="1"/>
            <a:r>
              <a:rPr lang="en-US" sz="2000" dirty="0" smtClean="0"/>
              <a:t>Space grade components are too expensive and hard to get</a:t>
            </a:r>
            <a:endParaRPr lang="en-US" sz="2000" dirty="0"/>
          </a:p>
          <a:p>
            <a:pPr lvl="1"/>
            <a:r>
              <a:rPr lang="en-US" sz="2000" u="sng" dirty="0" smtClean="0"/>
              <a:t>Can use rad hard CERN FEAST DC-DC converter modules for all power</a:t>
            </a:r>
            <a:endParaRPr lang="en-US" sz="2000" u="sng" dirty="0"/>
          </a:p>
          <a:p>
            <a:pPr lvl="1"/>
            <a:r>
              <a:rPr lang="en-US" sz="2000" dirty="0" smtClean="0"/>
              <a:t>5 voltages required:  VMM: 1.2V analog, </a:t>
            </a:r>
            <a:r>
              <a:rPr lang="en-US" sz="2000" b="1" dirty="0" smtClean="0"/>
              <a:t>1.2V</a:t>
            </a:r>
            <a:r>
              <a:rPr lang="en-US" sz="2000" dirty="0" smtClean="0"/>
              <a:t> digital;  FPGA: 0.95V, </a:t>
            </a:r>
            <a:r>
              <a:rPr lang="en-US" sz="2000" b="1" dirty="0" smtClean="0"/>
              <a:t>1.2V</a:t>
            </a:r>
            <a:r>
              <a:rPr lang="en-US" sz="2000" dirty="0" smtClean="0"/>
              <a:t>, 1.8V, 2.5V</a:t>
            </a:r>
            <a:endParaRPr lang="en-US" sz="2000" dirty="0"/>
          </a:p>
          <a:p>
            <a:pPr lvl="1"/>
            <a:endParaRPr lang="en-US" sz="2000" dirty="0"/>
          </a:p>
          <a:p>
            <a:pPr marL="609951" lvl="1" indent="0">
              <a:buNone/>
            </a:pPr>
            <a:endParaRPr lang="en-US" sz="2000" dirty="0"/>
          </a:p>
          <a:p>
            <a:pPr marL="609951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8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CERN FEAST DC-DC Converter Module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3586" y="4146331"/>
            <a:ext cx="115482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Modules take up a large area of board space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Many tests of the prototype and detector don’t need rad hard power components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u="sng" dirty="0" smtClean="0"/>
              <a:t>Solution</a:t>
            </a:r>
            <a:r>
              <a:rPr lang="en-US" sz="2000" dirty="0" smtClean="0"/>
              <a:t>: place all power components on a </a:t>
            </a:r>
            <a:r>
              <a:rPr lang="en-US" sz="2000" i="1" dirty="0"/>
              <a:t>p</a:t>
            </a:r>
            <a:r>
              <a:rPr lang="en-US" sz="2000" i="1" dirty="0" smtClean="0"/>
              <a:t>ower mezzanine </a:t>
            </a:r>
            <a:r>
              <a:rPr lang="en-US" sz="2000" dirty="0" smtClean="0"/>
              <a:t>board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Many pin connector assures low resistance, low inductance between boards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</a:t>
            </a:r>
            <a:r>
              <a:rPr lang="en-US" sz="2000" dirty="0" smtClean="0"/>
              <a:t>an build a COTS version now and replace it on the prototype with a FEAST version when needed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</a:t>
            </a:r>
            <a:r>
              <a:rPr lang="en-US" sz="2000" dirty="0" smtClean="0"/>
              <a:t>an build a version that just accepts cables from remotely located power supply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75" y="1301216"/>
            <a:ext cx="3175242" cy="265967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83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88958" y="1291077"/>
            <a:ext cx="1169582" cy="153809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31075" y="3166659"/>
            <a:ext cx="811530" cy="304688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1980" y="1630918"/>
            <a:ext cx="10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38 mm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1980" y="3319485"/>
            <a:ext cx="10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17 mm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VMM3 Prototype Board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069" y="1583653"/>
            <a:ext cx="10792901" cy="44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VMM3 Prototype 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22" y="2451317"/>
            <a:ext cx="10765765" cy="28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VMM3 Prototype Board Status and Plans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076969"/>
            <a:ext cx="13010147" cy="55922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PCB design well underway </a:t>
            </a:r>
          </a:p>
          <a:p>
            <a:r>
              <a:rPr lang="en-US" sz="2000" dirty="0" smtClean="0"/>
              <a:t>Layout of PCB and routing of signals between VMMs and FPGA (Jeff Wilson, FE-DAQ group)</a:t>
            </a:r>
          </a:p>
          <a:p>
            <a:r>
              <a:rPr lang="en-US" sz="2000" dirty="0" smtClean="0"/>
              <a:t>Thanks to ATLAS collaborator USTC (China) for the CAD file for their production version of the </a:t>
            </a:r>
            <a:r>
              <a:rPr lang="en-US" sz="2000" dirty="0" err="1" smtClean="0"/>
              <a:t>sTGC</a:t>
            </a:r>
            <a:r>
              <a:rPr lang="en-US" sz="2000" dirty="0" smtClean="0"/>
              <a:t> front-end card.  From it we extracted the CAD model of the VMM3 chip as well as information about the layout (power, ground) for the sensitive mixed-signal VMM3 chip.</a:t>
            </a:r>
          </a:p>
          <a:p>
            <a:r>
              <a:rPr lang="en-US" sz="2000" dirty="0" smtClean="0"/>
              <a:t>FPGA firmware design started (no redundancy).  </a:t>
            </a:r>
            <a:r>
              <a:rPr lang="en-US" sz="2000" u="sng" dirty="0" smtClean="0"/>
              <a:t>VHDL code for 10GbE </a:t>
            </a:r>
            <a:r>
              <a:rPr lang="en-US" sz="2000" u="sng" dirty="0"/>
              <a:t>interface </a:t>
            </a:r>
            <a:r>
              <a:rPr lang="en-US" sz="2000" u="sng" dirty="0" smtClean="0"/>
              <a:t>already </a:t>
            </a:r>
            <a:r>
              <a:rPr lang="en-US" sz="2000" u="sng" dirty="0"/>
              <a:t>exists </a:t>
            </a:r>
            <a:r>
              <a:rPr lang="en-US" sz="2000" dirty="0"/>
              <a:t>(Ben </a:t>
            </a:r>
            <a:r>
              <a:rPr lang="en-US" sz="2000" dirty="0" err="1" smtClean="0"/>
              <a:t>Raydo</a:t>
            </a:r>
            <a:r>
              <a:rPr lang="en-US" sz="2000" dirty="0" smtClean="0"/>
              <a:t>, FE-DAQ).</a:t>
            </a:r>
          </a:p>
          <a:p>
            <a:pPr marL="144083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      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sz="2000" dirty="0" smtClean="0"/>
              <a:t>Planned high-rate x-ray tests at University of Virginia with10GbE readout, COTS power (fall 2020)</a:t>
            </a:r>
          </a:p>
          <a:p>
            <a:r>
              <a:rPr lang="en-US" sz="2000" dirty="0" smtClean="0"/>
              <a:t>Integrate FELIX PCI-e readout card into </a:t>
            </a:r>
            <a:r>
              <a:rPr lang="en-US" sz="2000" dirty="0" err="1" smtClean="0"/>
              <a:t>JLab</a:t>
            </a:r>
            <a:r>
              <a:rPr lang="en-US" sz="2000" dirty="0" smtClean="0"/>
              <a:t> DAQ software (fall 2020)</a:t>
            </a:r>
          </a:p>
          <a:p>
            <a:r>
              <a:rPr lang="en-US" sz="2000" dirty="0" smtClean="0"/>
              <a:t>Triple Modular Redundancy firmware (early 2021)</a:t>
            </a:r>
          </a:p>
          <a:p>
            <a:r>
              <a:rPr lang="en-US" sz="2000" dirty="0" smtClean="0"/>
              <a:t>Rad hard power mezzanine; radiation tests with FELIX readout (spring 2021)   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5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Options for VMM3 Readout Card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447" y="2143351"/>
            <a:ext cx="5939250" cy="2292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5631478" y="3213026"/>
            <a:ext cx="93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13151" y="4369096"/>
            <a:ext cx="85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cut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072" y="2390960"/>
            <a:ext cx="416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(2) Split readout card into 2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072" y="1373224"/>
            <a:ext cx="1146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(1) Connect GEM to readout card with cable.  Locate readout card in lower radiation zone.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28431" y="2900365"/>
            <a:ext cx="425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carry </a:t>
            </a:r>
            <a:r>
              <a:rPr lang="en-US" dirty="0"/>
              <a:t>digital signals across with cable </a:t>
            </a:r>
            <a:r>
              <a:rPr lang="en-US" dirty="0" smtClean="0"/>
              <a:t>or flex circuit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locate </a:t>
            </a:r>
            <a:r>
              <a:rPr lang="en-US" dirty="0"/>
              <a:t>section with FPGA in lower radiation zone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071" y="4979044"/>
            <a:ext cx="1146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(3) Convert FPGA design into rad hard ASIC  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8431" y="5445992"/>
            <a:ext cx="110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initiated contact with designers of the VMM, ROC, and TDS ASICs to find out about the process and cost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12" y="240150"/>
            <a:ext cx="11595914" cy="8117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VMM3 Evaluation </a:t>
            </a:r>
            <a:r>
              <a:rPr lang="en-US" sz="3200" b="1" dirty="0" smtClean="0"/>
              <a:t>Boards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12" y="1051860"/>
            <a:ext cx="11595914" cy="59524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Acquired 2 VMM3 evaluation boards (MMFE1, GPVMM3) during </a:t>
            </a:r>
            <a:r>
              <a:rPr lang="en-US" sz="2000" dirty="0" err="1" smtClean="0"/>
              <a:t>JLab</a:t>
            </a:r>
            <a:r>
              <a:rPr lang="en-US" sz="2000" dirty="0" smtClean="0"/>
              <a:t> shutdown </a:t>
            </a:r>
          </a:p>
          <a:p>
            <a:r>
              <a:rPr lang="en-US" sz="2000" dirty="0" smtClean="0"/>
              <a:t>Set up Linux </a:t>
            </a:r>
            <a:r>
              <a:rPr lang="en-US" sz="2000" dirty="0"/>
              <a:t>virtual machine (</a:t>
            </a:r>
            <a:r>
              <a:rPr lang="en-US" sz="2000" dirty="0" err="1"/>
              <a:t>VirtualBox</a:t>
            </a:r>
            <a:r>
              <a:rPr lang="en-US" sz="2000" dirty="0"/>
              <a:t>) </a:t>
            </a:r>
            <a:r>
              <a:rPr lang="en-US" sz="2000" dirty="0" smtClean="0"/>
              <a:t>at home on </a:t>
            </a:r>
            <a:r>
              <a:rPr lang="en-US" sz="2000" dirty="0"/>
              <a:t>Windows 10 PC to run VMM configuration and acquisition software (VERSO)</a:t>
            </a:r>
          </a:p>
          <a:p>
            <a:r>
              <a:rPr lang="en-US" sz="2000" dirty="0"/>
              <a:t>Able to configure VMM on evaluation board and acquire data using built in </a:t>
            </a:r>
            <a:r>
              <a:rPr lang="en-US" sz="2000" dirty="0" err="1"/>
              <a:t>pulser</a:t>
            </a:r>
            <a:r>
              <a:rPr lang="en-US" sz="2000" dirty="0"/>
              <a:t> of VMM chip (normal data path)</a:t>
            </a:r>
          </a:p>
          <a:p>
            <a:r>
              <a:rPr lang="en-US" sz="2000" u="sng" dirty="0"/>
              <a:t>Data has problems </a:t>
            </a:r>
            <a:r>
              <a:rPr lang="en-US" sz="2000" dirty="0"/>
              <a:t>– no scope available to look at diagnostic outputs on board</a:t>
            </a:r>
          </a:p>
          <a:p>
            <a:r>
              <a:rPr lang="en-US" sz="2000" dirty="0" smtClean="0"/>
              <a:t>Project paused to get high-speed VMM readout prototype started</a:t>
            </a:r>
            <a:endParaRPr lang="en-US" sz="2000" dirty="0"/>
          </a:p>
          <a:p>
            <a:r>
              <a:rPr lang="en-US" sz="2000" dirty="0"/>
              <a:t>Now have later version of the </a:t>
            </a:r>
            <a:r>
              <a:rPr lang="en-US" sz="2000" dirty="0" smtClean="0"/>
              <a:t>VERSO software  </a:t>
            </a:r>
          </a:p>
          <a:p>
            <a:r>
              <a:rPr lang="en-US" sz="2000" dirty="0" smtClean="0"/>
              <a:t>Work </a:t>
            </a:r>
            <a:r>
              <a:rPr lang="en-US" sz="2000" dirty="0"/>
              <a:t>in progress </a:t>
            </a:r>
            <a:r>
              <a:rPr lang="en-US" sz="2000" dirty="0" smtClean="0"/>
              <a:t>…</a:t>
            </a:r>
          </a:p>
          <a:p>
            <a:pPr marL="144083" indent="0">
              <a:buNone/>
            </a:pPr>
            <a:endParaRPr lang="en-US" sz="800" dirty="0"/>
          </a:p>
          <a:p>
            <a:r>
              <a:rPr lang="en-US" sz="2000" dirty="0" smtClean="0"/>
              <a:t>One evaluation </a:t>
            </a:r>
            <a:r>
              <a:rPr lang="en-US" sz="2000" dirty="0"/>
              <a:t>board </a:t>
            </a:r>
            <a:r>
              <a:rPr lang="en-US" sz="2000" dirty="0" smtClean="0"/>
              <a:t>(MMFE1) will </a:t>
            </a:r>
            <a:r>
              <a:rPr lang="en-US" sz="2000" dirty="0"/>
              <a:t>be connected to GEM detector in Hall A during </a:t>
            </a:r>
            <a:r>
              <a:rPr lang="en-US" sz="2000" dirty="0" smtClean="0"/>
              <a:t>upcoming </a:t>
            </a:r>
            <a:r>
              <a:rPr lang="en-US" sz="2000" dirty="0"/>
              <a:t>run and will be read out using VERSO software in </a:t>
            </a:r>
            <a:r>
              <a:rPr lang="en-US" sz="2000" dirty="0" smtClean="0"/>
              <a:t>high radiation </a:t>
            </a:r>
            <a:r>
              <a:rPr lang="en-US" sz="2000" dirty="0"/>
              <a:t>environment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9418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SoLID</a:t>
            </a:r>
            <a:r>
              <a:rPr lang="en-US" sz="2400" dirty="0" smtClean="0"/>
              <a:t> </a:t>
            </a:r>
            <a:r>
              <a:rPr lang="en-US" sz="2400" dirty="0" err="1" smtClean="0"/>
              <a:t>preRD</a:t>
            </a:r>
            <a:r>
              <a:rPr lang="en-US" sz="2400" dirty="0" smtClean="0"/>
              <a:t> goals for VMM3</a:t>
            </a:r>
          </a:p>
          <a:p>
            <a:r>
              <a:rPr lang="en-US" sz="2400" dirty="0" smtClean="0"/>
              <a:t>VMM3 overview and use in the ATLAS experiment</a:t>
            </a:r>
          </a:p>
          <a:p>
            <a:r>
              <a:rPr lang="en-US" sz="2400" dirty="0" smtClean="0"/>
              <a:t>Concept for VMM3 readout</a:t>
            </a:r>
          </a:p>
          <a:p>
            <a:r>
              <a:rPr lang="en-US" sz="2400" dirty="0" smtClean="0"/>
              <a:t>VMM3 prototype board</a:t>
            </a:r>
          </a:p>
          <a:p>
            <a:r>
              <a:rPr lang="en-US" sz="2400" dirty="0" smtClean="0"/>
              <a:t>Options for VMM3 readout card</a:t>
            </a:r>
          </a:p>
          <a:p>
            <a:r>
              <a:rPr lang="en-US" sz="2400" dirty="0" smtClean="0"/>
              <a:t>VMM3 evaluation boards</a:t>
            </a:r>
          </a:p>
          <a:p>
            <a:r>
              <a:rPr lang="en-US" sz="2400" dirty="0" smtClean="0"/>
              <a:t>APV25 readout of GEMs in </a:t>
            </a:r>
            <a:r>
              <a:rPr lang="en-US" sz="2400" dirty="0" err="1" smtClean="0"/>
              <a:t>SoLID</a:t>
            </a:r>
            <a:endParaRPr lang="en-US" sz="2400" dirty="0" smtClean="0"/>
          </a:p>
          <a:p>
            <a:r>
              <a:rPr lang="en-US" sz="2400" dirty="0" smtClean="0"/>
              <a:t>Appendix (rate calculation)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12" y="240150"/>
            <a:ext cx="11595914" cy="8117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VMM3 Evaluation </a:t>
            </a:r>
            <a:r>
              <a:rPr lang="en-US" sz="3200" b="1" dirty="0" smtClean="0"/>
              <a:t>Boards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12" y="1051860"/>
            <a:ext cx="11595914" cy="5952460"/>
          </a:xfrm>
        </p:spPr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GPVMM3 evaluation board </a:t>
            </a:r>
            <a:r>
              <a:rPr lang="en-US" sz="2000" dirty="0"/>
              <a:t>routes </a:t>
            </a:r>
            <a:r>
              <a:rPr lang="en-US" sz="2000" dirty="0" smtClean="0"/>
              <a:t>the direct </a:t>
            </a:r>
            <a:r>
              <a:rPr lang="en-US" sz="2000" dirty="0"/>
              <a:t>outputs of </a:t>
            </a:r>
            <a:r>
              <a:rPr lang="en-US" sz="2000" b="1" dirty="0"/>
              <a:t>12 </a:t>
            </a:r>
            <a:r>
              <a:rPr lang="en-US" sz="2000" b="1" dirty="0" smtClean="0"/>
              <a:t>VMM3 </a:t>
            </a:r>
            <a:r>
              <a:rPr lang="en-US" sz="2000" b="1" dirty="0"/>
              <a:t>channels </a:t>
            </a:r>
            <a:r>
              <a:rPr lang="en-US" sz="2000" dirty="0"/>
              <a:t>to </a:t>
            </a:r>
            <a:r>
              <a:rPr lang="en-US" sz="2000" dirty="0" smtClean="0"/>
              <a:t>a connector</a:t>
            </a:r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w</a:t>
            </a:r>
            <a:r>
              <a:rPr lang="en-US" sz="2000" dirty="0" smtClean="0"/>
              <a:t>ill </a:t>
            </a:r>
            <a:r>
              <a:rPr lang="en-US" sz="2000" dirty="0"/>
              <a:t>cable this connector to an </a:t>
            </a:r>
            <a:r>
              <a:rPr lang="en-US" sz="2000" dirty="0" smtClean="0"/>
              <a:t>Xilinx FPGA evaluation board to </a:t>
            </a:r>
            <a:r>
              <a:rPr lang="en-US" sz="2000" dirty="0"/>
              <a:t>read out </a:t>
            </a:r>
            <a:r>
              <a:rPr lang="en-US" sz="2000" dirty="0" smtClean="0"/>
              <a:t>the 6-bit </a:t>
            </a:r>
            <a:r>
              <a:rPr lang="en-US" sz="2000" dirty="0"/>
              <a:t>ADC </a:t>
            </a:r>
            <a:r>
              <a:rPr lang="en-US" sz="2000" dirty="0" smtClean="0"/>
              <a:t>data (no hardware to design)</a:t>
            </a:r>
          </a:p>
          <a:p>
            <a:r>
              <a:rPr lang="en-US" sz="2000" dirty="0" smtClean="0"/>
              <a:t>The FPGA on the Xilinx evaluation board is from the </a:t>
            </a:r>
            <a:r>
              <a:rPr lang="en-US" sz="2000" i="1" dirty="0" err="1" smtClean="0"/>
              <a:t>UltraScale</a:t>
            </a:r>
            <a:r>
              <a:rPr lang="en-US" sz="2000" dirty="0" smtClean="0"/>
              <a:t> series and so can natively receive the low level </a:t>
            </a:r>
            <a:r>
              <a:rPr lang="en-US" sz="2000" b="1" dirty="0" smtClean="0"/>
              <a:t>SLVS</a:t>
            </a:r>
            <a:r>
              <a:rPr lang="en-US" sz="2000" dirty="0" smtClean="0"/>
              <a:t> signals that the VMM3 outputs</a:t>
            </a:r>
          </a:p>
          <a:p>
            <a:r>
              <a:rPr lang="en-US" sz="2000" dirty="0" smtClean="0"/>
              <a:t>We will read out the FPGA evaluation board using 1GbE, so high-rate operation is possible.  VHDL </a:t>
            </a:r>
            <a:r>
              <a:rPr lang="en-US" sz="2000" dirty="0"/>
              <a:t>code for </a:t>
            </a:r>
            <a:r>
              <a:rPr lang="en-US" sz="2000" dirty="0" smtClean="0"/>
              <a:t>1GbE </a:t>
            </a:r>
            <a:r>
              <a:rPr lang="en-US" sz="2000" dirty="0"/>
              <a:t>interface already exists </a:t>
            </a:r>
            <a:r>
              <a:rPr lang="en-US" sz="2000" dirty="0" smtClean="0"/>
              <a:t>(Hai Dong, </a:t>
            </a:r>
            <a:r>
              <a:rPr lang="en-US" sz="2000" dirty="0"/>
              <a:t>FE-DAQ).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irmware </a:t>
            </a:r>
            <a:r>
              <a:rPr lang="en-US" sz="2000" dirty="0"/>
              <a:t>development required – </a:t>
            </a:r>
            <a:r>
              <a:rPr lang="en-US" sz="2000" dirty="0" smtClean="0"/>
              <a:t>this code can be reused in the prototype design</a:t>
            </a:r>
          </a:p>
          <a:p>
            <a:r>
              <a:rPr lang="en-US" sz="2000" u="sng" dirty="0" smtClean="0"/>
              <a:t>This will </a:t>
            </a:r>
            <a:r>
              <a:rPr lang="en-US" sz="2000" u="sng" dirty="0"/>
              <a:t>give us </a:t>
            </a:r>
            <a:r>
              <a:rPr lang="en-US" sz="2000" u="sng" dirty="0" smtClean="0"/>
              <a:t>a first </a:t>
            </a:r>
            <a:r>
              <a:rPr lang="en-US" sz="2000" u="sng" dirty="0"/>
              <a:t>look at </a:t>
            </a:r>
            <a:r>
              <a:rPr lang="en-US" sz="2000" u="sng" dirty="0" smtClean="0"/>
              <a:t>the VMM3 direct outputs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76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952A-83BA-4907-A1CD-AEC3675D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APV25 </a:t>
            </a:r>
            <a:r>
              <a:rPr lang="en-US" sz="3200" b="1" dirty="0" err="1"/>
              <a:t>preRD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B355-7A08-4BBD-9499-D62E296E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APV25 </a:t>
            </a:r>
            <a:r>
              <a:rPr lang="en-US" sz="2000" dirty="0" smtClean="0"/>
              <a:t> - </a:t>
            </a:r>
            <a:r>
              <a:rPr lang="en-US" sz="2000" dirty="0"/>
              <a:t>128 channel pipelined analog sampling chip with trigger buffering</a:t>
            </a:r>
          </a:p>
          <a:p>
            <a:r>
              <a:rPr lang="en-US" sz="2000" dirty="0"/>
              <a:t>In peak mode </a:t>
            </a:r>
            <a:r>
              <a:rPr lang="en-US" sz="2000" b="1" dirty="0"/>
              <a:t>1 sample </a:t>
            </a:r>
            <a:r>
              <a:rPr lang="en-US" sz="2000" dirty="0"/>
              <a:t>per channel per trigger </a:t>
            </a:r>
          </a:p>
          <a:p>
            <a:r>
              <a:rPr lang="en-US" sz="2000" dirty="0"/>
              <a:t>141 analog data per trigger ( 128 channels + header + error flag )</a:t>
            </a:r>
          </a:p>
          <a:p>
            <a:r>
              <a:rPr lang="en-US" sz="2000" dirty="0"/>
              <a:t>40 MHz clock:  141 x 25 ns = </a:t>
            </a:r>
            <a:r>
              <a:rPr lang="en-US" sz="2000" b="1" dirty="0"/>
              <a:t>3.6 us per trigger</a:t>
            </a:r>
          </a:p>
          <a:p>
            <a:r>
              <a:rPr lang="en-US" sz="2000" dirty="0"/>
              <a:t>APV25 should be able to handle up to </a:t>
            </a:r>
            <a:r>
              <a:rPr lang="en-US" sz="2000" b="1" dirty="0"/>
              <a:t>278 KHz average trigger rate </a:t>
            </a:r>
            <a:r>
              <a:rPr lang="en-US" sz="2000" dirty="0"/>
              <a:t>(peak mode)</a:t>
            </a:r>
          </a:p>
          <a:p>
            <a:r>
              <a:rPr lang="en-US" sz="2000" i="1" dirty="0"/>
              <a:t>N</a:t>
            </a:r>
            <a:r>
              <a:rPr lang="en-US" sz="2000" dirty="0"/>
              <a:t> samples per channel can be obtained by applying </a:t>
            </a:r>
            <a:r>
              <a:rPr lang="en-US" sz="2000" i="1" dirty="0"/>
              <a:t>N</a:t>
            </a:r>
            <a:r>
              <a:rPr lang="en-US" sz="2000" dirty="0"/>
              <a:t> chip triggers on consecutive clock cycles for every physics trigger.  </a:t>
            </a:r>
            <a:r>
              <a:rPr lang="en-US" sz="2000" b="1" dirty="0"/>
              <a:t>Max trigger rate = 278 / </a:t>
            </a:r>
            <a:r>
              <a:rPr lang="en-US" sz="2000" b="1" i="1" dirty="0"/>
              <a:t>N</a:t>
            </a:r>
            <a:r>
              <a:rPr lang="en-US" sz="2000" i="1" dirty="0"/>
              <a:t>.  </a:t>
            </a:r>
            <a:r>
              <a:rPr lang="en-US" sz="2000" dirty="0"/>
              <a:t>(Caution: buffer overflows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Already demonstrated 6 sample readout at 25 KHz trigger rate (</a:t>
            </a:r>
            <a:r>
              <a:rPr lang="en-US" sz="2000" b="1" dirty="0" smtClean="0"/>
              <a:t>APV25 trigger rate = 150 KHz</a:t>
            </a:r>
            <a:r>
              <a:rPr lang="en-US" sz="2000" dirty="0" smtClean="0"/>
              <a:t>) in HPS experiment using SLAC readout system    </a:t>
            </a:r>
            <a:endParaRPr lang="en-US" sz="2000" dirty="0"/>
          </a:p>
          <a:p>
            <a:r>
              <a:rPr lang="en-US" sz="2000" dirty="0"/>
              <a:t>Must demonstrate 100 KHz minimum trigger rate with one sample </a:t>
            </a:r>
            <a:r>
              <a:rPr lang="en-US" sz="2000" dirty="0" smtClean="0"/>
              <a:t>readout using </a:t>
            </a:r>
            <a:r>
              <a:rPr lang="en-US" sz="2000" dirty="0" err="1" smtClean="0"/>
              <a:t>JLab</a:t>
            </a:r>
            <a:r>
              <a:rPr lang="en-US" sz="2000" dirty="0" smtClean="0"/>
              <a:t> system</a:t>
            </a:r>
            <a:endParaRPr lang="en-US" sz="2000" u="sng" dirty="0"/>
          </a:p>
          <a:p>
            <a:r>
              <a:rPr lang="en-US" sz="2000" u="sng" dirty="0"/>
              <a:t>Need </a:t>
            </a:r>
            <a:r>
              <a:rPr lang="en-US" sz="2000" u="sng" dirty="0"/>
              <a:t>to optimize </a:t>
            </a:r>
            <a:r>
              <a:rPr lang="en-US" sz="2000" u="sng" dirty="0"/>
              <a:t>readout </a:t>
            </a:r>
            <a:r>
              <a:rPr lang="en-US" sz="2000" u="sng" dirty="0"/>
              <a:t>for maximum data throughput</a:t>
            </a:r>
          </a:p>
        </p:txBody>
      </p:sp>
    </p:spTree>
    <p:extLst>
      <p:ext uri="{BB962C8B-B14F-4D97-AF65-F5344CB8AC3E}">
        <p14:creationId xmlns:p14="http://schemas.microsoft.com/office/powerpoint/2010/main" val="4222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15" y="278537"/>
            <a:ext cx="11595914" cy="5907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APV25 readout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255" y="1389419"/>
            <a:ext cx="806672" cy="32160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4" name="Rectangle 3"/>
          <p:cNvSpPr/>
          <p:nvPr/>
        </p:nvSpPr>
        <p:spPr>
          <a:xfrm>
            <a:off x="2756436" y="1389417"/>
            <a:ext cx="797550" cy="8092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5" name="TextBox 4"/>
          <p:cNvSpPr txBox="1"/>
          <p:nvPr/>
        </p:nvSpPr>
        <p:spPr>
          <a:xfrm>
            <a:off x="1150255" y="1371626"/>
            <a:ext cx="809978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4" dirty="0"/>
              <a:t>APV25</a:t>
            </a:r>
            <a:endParaRPr lang="en-US" sz="1544" dirty="0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1960233" y="1541323"/>
            <a:ext cx="796203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95680" y="1391288"/>
            <a:ext cx="719062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4" dirty="0"/>
              <a:t>MPD</a:t>
            </a:r>
            <a:endParaRPr lang="en-US" sz="1764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61596" y="1711021"/>
            <a:ext cx="398101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58335" y="2089097"/>
            <a:ext cx="398101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3"/>
          </p:cNvCxnSpPr>
          <p:nvPr/>
        </p:nvCxnSpPr>
        <p:spPr>
          <a:xfrm>
            <a:off x="3553987" y="1794040"/>
            <a:ext cx="785183" cy="45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50189" y="1389419"/>
            <a:ext cx="797550" cy="16274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5" name="TextBox 24"/>
          <p:cNvSpPr txBox="1"/>
          <p:nvPr/>
        </p:nvSpPr>
        <p:spPr>
          <a:xfrm>
            <a:off x="4389433" y="1389416"/>
            <a:ext cx="719062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4" dirty="0"/>
              <a:t>SSP</a:t>
            </a:r>
            <a:endParaRPr lang="en-US" sz="1764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65847" y="2818910"/>
            <a:ext cx="392592" cy="45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0682" y="2037599"/>
            <a:ext cx="821634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Zero suppress</a:t>
            </a:r>
            <a:endParaRPr lang="en-US" sz="1213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146375" y="2198662"/>
            <a:ext cx="779691" cy="1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22269" y="1389417"/>
            <a:ext cx="797550" cy="8092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928843" y="1802304"/>
            <a:ext cx="779691" cy="1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05973" y="1802304"/>
            <a:ext cx="4089" cy="1370047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39721" y="1996351"/>
            <a:ext cx="392592" cy="45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67980" y="3172351"/>
            <a:ext cx="354435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18551" y="1498827"/>
            <a:ext cx="1092661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 VME bus</a:t>
            </a:r>
            <a:endParaRPr lang="en-US" sz="1213" dirty="0"/>
          </a:p>
        </p:txBody>
      </p:sp>
      <p:sp>
        <p:nvSpPr>
          <p:cNvPr id="46" name="TextBox 45"/>
          <p:cNvSpPr txBox="1"/>
          <p:nvPr/>
        </p:nvSpPr>
        <p:spPr>
          <a:xfrm>
            <a:off x="6742780" y="1371625"/>
            <a:ext cx="719062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4" dirty="0"/>
              <a:t>CPU</a:t>
            </a:r>
            <a:endParaRPr lang="en-US" sz="1764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536330" y="1794039"/>
            <a:ext cx="779691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54826" y="1313017"/>
            <a:ext cx="823112" cy="51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 </a:t>
            </a:r>
            <a:r>
              <a:rPr lang="en-US" sz="1544" dirty="0"/>
              <a:t>10GbE</a:t>
            </a:r>
            <a:endParaRPr lang="en-US" sz="1544" dirty="0"/>
          </a:p>
        </p:txBody>
      </p:sp>
      <p:sp>
        <p:nvSpPr>
          <p:cNvPr id="50" name="TextBox 49"/>
          <p:cNvSpPr txBox="1"/>
          <p:nvPr/>
        </p:nvSpPr>
        <p:spPr>
          <a:xfrm>
            <a:off x="3447868" y="1505553"/>
            <a:ext cx="997419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 </a:t>
            </a:r>
            <a:r>
              <a:rPr lang="en-US" sz="1213" dirty="0">
                <a:solidFill>
                  <a:srgbClr val="0070C0"/>
                </a:solidFill>
              </a:rPr>
              <a:t>2.5 Gb/s</a:t>
            </a:r>
            <a:endParaRPr lang="en-US" sz="1213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4355" y="2372783"/>
            <a:ext cx="867915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 1.6 Gb/s</a:t>
            </a:r>
          </a:p>
          <a:p>
            <a:pPr algn="ctr"/>
            <a:r>
              <a:rPr lang="en-US" sz="1213" dirty="0"/>
              <a:t>shared</a:t>
            </a:r>
            <a:endParaRPr lang="en-US" sz="1213" dirty="0"/>
          </a:p>
        </p:txBody>
      </p:sp>
      <p:sp>
        <p:nvSpPr>
          <p:cNvPr id="52" name="Rectangle 51"/>
          <p:cNvSpPr/>
          <p:nvPr/>
        </p:nvSpPr>
        <p:spPr>
          <a:xfrm>
            <a:off x="1146604" y="3988876"/>
            <a:ext cx="806672" cy="32160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53" name="Rectangle 52"/>
          <p:cNvSpPr/>
          <p:nvPr/>
        </p:nvSpPr>
        <p:spPr>
          <a:xfrm>
            <a:off x="2752785" y="3988874"/>
            <a:ext cx="797550" cy="8092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54" name="TextBox 53"/>
          <p:cNvSpPr txBox="1"/>
          <p:nvPr/>
        </p:nvSpPr>
        <p:spPr>
          <a:xfrm>
            <a:off x="1146604" y="3971083"/>
            <a:ext cx="809978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4" dirty="0"/>
              <a:t>APV25</a:t>
            </a:r>
            <a:endParaRPr lang="en-US" sz="1544" dirty="0"/>
          </a:p>
        </p:txBody>
      </p:sp>
      <p:cxnSp>
        <p:nvCxnSpPr>
          <p:cNvPr id="55" name="Straight Connector 54"/>
          <p:cNvCxnSpPr>
            <a:stCxn id="54" idx="3"/>
          </p:cNvCxnSpPr>
          <p:nvPr/>
        </p:nvCxnSpPr>
        <p:spPr>
          <a:xfrm flipV="1">
            <a:off x="1956582" y="4140780"/>
            <a:ext cx="796203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92029" y="3990745"/>
            <a:ext cx="719062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4" dirty="0"/>
              <a:t>MPD</a:t>
            </a:r>
            <a:endParaRPr lang="en-US" sz="1764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357945" y="4310478"/>
            <a:ext cx="398101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54684" y="4688554"/>
            <a:ext cx="398101" cy="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3"/>
          </p:cNvCxnSpPr>
          <p:nvPr/>
        </p:nvCxnSpPr>
        <p:spPr>
          <a:xfrm>
            <a:off x="3550336" y="4393497"/>
            <a:ext cx="785183" cy="45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6538" y="3988876"/>
            <a:ext cx="799838" cy="15401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61" name="TextBox 60"/>
          <p:cNvSpPr txBox="1"/>
          <p:nvPr/>
        </p:nvSpPr>
        <p:spPr>
          <a:xfrm>
            <a:off x="4334273" y="4438163"/>
            <a:ext cx="793227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3" dirty="0"/>
              <a:t>fiber </a:t>
            </a:r>
          </a:p>
          <a:p>
            <a:pPr algn="ctr"/>
            <a:r>
              <a:rPr lang="en-US" sz="1323" dirty="0"/>
              <a:t> to VXS</a:t>
            </a:r>
            <a:endParaRPr lang="en-US" sz="1323" dirty="0"/>
          </a:p>
        </p:txBody>
      </p:sp>
      <p:sp>
        <p:nvSpPr>
          <p:cNvPr id="63" name="TextBox 62"/>
          <p:cNvSpPr txBox="1"/>
          <p:nvPr/>
        </p:nvSpPr>
        <p:spPr>
          <a:xfrm>
            <a:off x="2752785" y="4303926"/>
            <a:ext cx="82415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Zero suppress</a:t>
            </a:r>
            <a:endParaRPr lang="en-US" sz="1213" dirty="0"/>
          </a:p>
        </p:txBody>
      </p:sp>
      <p:cxnSp>
        <p:nvCxnSpPr>
          <p:cNvPr id="72" name="Straight Connector 71"/>
          <p:cNvCxnSpPr>
            <a:stCxn id="78" idx="3"/>
          </p:cNvCxnSpPr>
          <p:nvPr/>
        </p:nvCxnSpPr>
        <p:spPr>
          <a:xfrm>
            <a:off x="7515864" y="4798118"/>
            <a:ext cx="800157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514516" y="4458723"/>
            <a:ext cx="1120525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 </a:t>
            </a:r>
            <a:r>
              <a:rPr lang="en-US" sz="1544" dirty="0"/>
              <a:t>10/40GbE</a:t>
            </a:r>
            <a:endParaRPr lang="en-US" sz="1544" dirty="0"/>
          </a:p>
        </p:txBody>
      </p:sp>
      <p:sp>
        <p:nvSpPr>
          <p:cNvPr id="77" name="TextBox 76"/>
          <p:cNvSpPr txBox="1"/>
          <p:nvPr/>
        </p:nvSpPr>
        <p:spPr>
          <a:xfrm>
            <a:off x="3440590" y="4136064"/>
            <a:ext cx="997419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3" dirty="0"/>
              <a:t> </a:t>
            </a:r>
            <a:r>
              <a:rPr lang="en-US" sz="1213" dirty="0">
                <a:solidFill>
                  <a:srgbClr val="0070C0"/>
                </a:solidFill>
              </a:rPr>
              <a:t>2.5 Gb/s</a:t>
            </a:r>
            <a:endParaRPr lang="en-US" sz="1213" dirty="0">
              <a:solidFill>
                <a:srgbClr val="0070C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18314" y="3984375"/>
            <a:ext cx="797550" cy="16274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cxnSp>
        <p:nvCxnSpPr>
          <p:cNvPr id="81" name="Straight Connector 80"/>
          <p:cNvCxnSpPr/>
          <p:nvPr/>
        </p:nvCxnSpPr>
        <p:spPr>
          <a:xfrm>
            <a:off x="5156843" y="4393496"/>
            <a:ext cx="1581093" cy="7077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1225" y="4105009"/>
            <a:ext cx="729687" cy="278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13" dirty="0"/>
              <a:t>10 Gb/s</a:t>
            </a:r>
            <a:endParaRPr lang="en-US" sz="1213" dirty="0"/>
          </a:p>
        </p:txBody>
      </p:sp>
      <p:sp>
        <p:nvSpPr>
          <p:cNvPr id="84" name="Rectangle 83"/>
          <p:cNvSpPr/>
          <p:nvPr/>
        </p:nvSpPr>
        <p:spPr>
          <a:xfrm>
            <a:off x="6777091" y="3946039"/>
            <a:ext cx="679994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85" dirty="0"/>
              <a:t>VTP</a:t>
            </a:r>
            <a:endParaRPr lang="en-US" sz="1985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6392765" y="4628420"/>
            <a:ext cx="329504" cy="4501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90789" y="5360445"/>
            <a:ext cx="331481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50888" y="5268789"/>
            <a:ext cx="785183" cy="45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341521" y="2518542"/>
            <a:ext cx="1060604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13" dirty="0">
                <a:solidFill>
                  <a:srgbClr val="0070C0"/>
                </a:solidFill>
              </a:rPr>
              <a:t> (up to </a:t>
            </a:r>
            <a:r>
              <a:rPr lang="en-US" sz="1213" dirty="0" smtClean="0">
                <a:solidFill>
                  <a:srgbClr val="0070C0"/>
                </a:solidFill>
              </a:rPr>
              <a:t>32)</a:t>
            </a:r>
            <a:endParaRPr lang="en-US" sz="1213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28834" y="4989802"/>
            <a:ext cx="813289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13" dirty="0">
                <a:solidFill>
                  <a:srgbClr val="0070C0"/>
                </a:solidFill>
              </a:rPr>
              <a:t> (up to 4)</a:t>
            </a:r>
            <a:endParaRPr lang="en-US" sz="1213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69348" y="5045549"/>
            <a:ext cx="968588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13" dirty="0"/>
              <a:t> (up to 16)</a:t>
            </a:r>
            <a:endParaRPr lang="en-US" sz="1213" dirty="0"/>
          </a:p>
        </p:txBody>
      </p:sp>
      <p:sp>
        <p:nvSpPr>
          <p:cNvPr id="99" name="TextBox 98"/>
          <p:cNvSpPr txBox="1"/>
          <p:nvPr/>
        </p:nvSpPr>
        <p:spPr>
          <a:xfrm>
            <a:off x="8566126" y="2047334"/>
            <a:ext cx="3571239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6" dirty="0" smtClean="0"/>
              <a:t>Current SBS readout    </a:t>
            </a:r>
            <a:r>
              <a:rPr lang="en-US" sz="1600" dirty="0" smtClean="0"/>
              <a:t>(</a:t>
            </a:r>
            <a:r>
              <a:rPr lang="en-US" sz="1600" b="1" dirty="0" smtClean="0"/>
              <a:t>S</a:t>
            </a:r>
            <a:r>
              <a:rPr lang="en-US" sz="1600" dirty="0" smtClean="0"/>
              <a:t>uper </a:t>
            </a:r>
            <a:r>
              <a:rPr lang="en-US" sz="1600" b="1" dirty="0" smtClean="0"/>
              <a:t>B</a:t>
            </a:r>
            <a:r>
              <a:rPr lang="en-US" sz="1600" dirty="0" smtClean="0"/>
              <a:t>ig-bite </a:t>
            </a:r>
            <a:r>
              <a:rPr lang="en-US" sz="1600" b="1" dirty="0" smtClean="0"/>
              <a:t>S</a:t>
            </a:r>
            <a:r>
              <a:rPr lang="en-US" sz="1600" dirty="0" smtClean="0"/>
              <a:t>pectrometer) 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8691614" y="4730554"/>
            <a:ext cx="4062945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/>
              <a:t>Proposed </a:t>
            </a:r>
            <a:r>
              <a:rPr lang="en-US" sz="2646" dirty="0" err="1"/>
              <a:t>S</a:t>
            </a:r>
            <a:r>
              <a:rPr lang="en-US" sz="2646" dirty="0" err="1"/>
              <a:t>oLID</a:t>
            </a:r>
            <a:r>
              <a:rPr lang="en-US" sz="2646" dirty="0"/>
              <a:t> readout</a:t>
            </a:r>
            <a:endParaRPr lang="en-US" sz="2646" dirty="0"/>
          </a:p>
        </p:txBody>
      </p:sp>
      <p:sp>
        <p:nvSpPr>
          <p:cNvPr id="101" name="TextBox 100"/>
          <p:cNvSpPr txBox="1"/>
          <p:nvPr/>
        </p:nvSpPr>
        <p:spPr>
          <a:xfrm>
            <a:off x="3375527" y="6071303"/>
            <a:ext cx="3325531" cy="8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4" dirty="0"/>
              <a:t>MPD – Multi-Purpose Digitized</a:t>
            </a:r>
          </a:p>
          <a:p>
            <a:r>
              <a:rPr lang="en-US" sz="1544" dirty="0"/>
              <a:t>SPS – Sub-System Processor</a:t>
            </a:r>
          </a:p>
          <a:p>
            <a:r>
              <a:rPr lang="en-US" sz="1544" dirty="0"/>
              <a:t>VTP – VXS Trigger </a:t>
            </a:r>
            <a:r>
              <a:rPr lang="en-US" sz="1544" dirty="0" smtClean="0"/>
              <a:t>Processor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02225" y="2606029"/>
            <a:ext cx="5812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880968" y="1823861"/>
            <a:ext cx="923909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13" dirty="0">
                <a:solidFill>
                  <a:srgbClr val="0070C0"/>
                </a:solidFill>
              </a:rPr>
              <a:t> </a:t>
            </a:r>
            <a:r>
              <a:rPr lang="en-US" sz="1213" dirty="0">
                <a:solidFill>
                  <a:schemeClr val="tx1">
                    <a:lumMod val="50000"/>
                  </a:schemeClr>
                </a:solidFill>
              </a:rPr>
              <a:t>(up to </a:t>
            </a:r>
            <a:r>
              <a:rPr lang="en-US" sz="1213" dirty="0" smtClean="0">
                <a:solidFill>
                  <a:schemeClr val="tx1">
                    <a:lumMod val="50000"/>
                  </a:schemeClr>
                </a:solidFill>
              </a:rPr>
              <a:t>16)</a:t>
            </a:r>
            <a:endParaRPr lang="en-US" sz="1213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1771" y="4443201"/>
            <a:ext cx="923909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13" dirty="0">
                <a:solidFill>
                  <a:srgbClr val="0070C0"/>
                </a:solidFill>
              </a:rPr>
              <a:t> </a:t>
            </a:r>
            <a:r>
              <a:rPr lang="en-US" sz="1213" dirty="0">
                <a:solidFill>
                  <a:schemeClr val="tx1">
                    <a:lumMod val="50000"/>
                  </a:schemeClr>
                </a:solidFill>
              </a:rPr>
              <a:t>(up to </a:t>
            </a:r>
            <a:r>
              <a:rPr lang="en-US" sz="1213" dirty="0" smtClean="0">
                <a:solidFill>
                  <a:schemeClr val="tx1">
                    <a:lumMod val="50000"/>
                  </a:schemeClr>
                </a:solidFill>
              </a:rPr>
              <a:t>16)</a:t>
            </a:r>
            <a:endParaRPr lang="en-US" sz="1213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68" y="2753415"/>
            <a:ext cx="308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Max 4 APV25 per MPD @ 100 KHz trigger (1 sample)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1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29" y="238129"/>
            <a:ext cx="8701046" cy="66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641BC-5525-4CF3-A14F-83AEF0D5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4710-59D0-4433-AC5E-7DD5F4EA7C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Appendix – VMM Data Rates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4083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69" y="1152740"/>
            <a:ext cx="8261131" cy="56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Appendix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4083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11" y="1003207"/>
            <a:ext cx="8028816" cy="57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Appendix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798" y="1686909"/>
            <a:ext cx="6654438" cy="32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774" y="2932936"/>
            <a:ext cx="1040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REFERENCE SLIDES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1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2" y="394138"/>
            <a:ext cx="12013513" cy="65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78" y="1344604"/>
            <a:ext cx="9430383" cy="335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9544" y="342918"/>
            <a:ext cx="4285446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8" b="1" dirty="0" smtClean="0"/>
              <a:t>GBT - </a:t>
            </a:r>
            <a:r>
              <a:rPr lang="en-US" sz="3088" b="1" dirty="0" err="1" smtClean="0"/>
              <a:t>VTRx</a:t>
            </a:r>
            <a:r>
              <a:rPr lang="en-US" sz="3088" b="1" dirty="0" smtClean="0"/>
              <a:t> </a:t>
            </a:r>
            <a:r>
              <a:rPr lang="en-US" sz="3088" b="1" dirty="0"/>
              <a:t>link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8363" y="4698907"/>
            <a:ext cx="8191270" cy="223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5" dirty="0"/>
              <a:t>Single bidirectional </a:t>
            </a:r>
            <a:r>
              <a:rPr lang="en-US" sz="1985" dirty="0" smtClean="0"/>
              <a:t>rad hard optical </a:t>
            </a:r>
            <a:r>
              <a:rPr lang="en-US" sz="1985" dirty="0"/>
              <a:t>link simultaneously provides data paths for:</a:t>
            </a:r>
          </a:p>
          <a:p>
            <a:r>
              <a:rPr lang="en-US" sz="1985" dirty="0"/>
              <a:t>	-  Timing and Trigger Control (TTC)</a:t>
            </a:r>
          </a:p>
          <a:p>
            <a:r>
              <a:rPr lang="en-US" sz="1985" dirty="0"/>
              <a:t>	-  Data Acquisition (DAQ)</a:t>
            </a:r>
          </a:p>
          <a:p>
            <a:r>
              <a:rPr lang="en-US" sz="1985" dirty="0"/>
              <a:t>	-  Slow Controls (SC) – configuration and </a:t>
            </a:r>
            <a:r>
              <a:rPr lang="en-US" sz="1985" dirty="0" smtClean="0"/>
              <a:t>monitoring</a:t>
            </a:r>
          </a:p>
          <a:p>
            <a:endParaRPr lang="en-US" sz="1985" dirty="0"/>
          </a:p>
          <a:p>
            <a:r>
              <a:rPr lang="en-US" sz="1985" u="sng" dirty="0"/>
              <a:t>Fixed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D3A0522-B131-423A-9DDE-6B6753C32FA7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41743" y="2510288"/>
            <a:ext cx="13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61B3-C3E0-4E1F-B40C-2D19E01A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/>
              <a:t>SoLID</a:t>
            </a:r>
            <a:r>
              <a:rPr lang="en-US" sz="3200" b="1" dirty="0"/>
              <a:t> </a:t>
            </a:r>
            <a:r>
              <a:rPr lang="en-US" sz="3200" b="1" dirty="0" err="1" smtClean="0"/>
              <a:t>preRD</a:t>
            </a:r>
            <a:r>
              <a:rPr lang="en-US" sz="3200" b="1" dirty="0" smtClean="0"/>
              <a:t> goals for VMM3 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EBE1-D241-4288-B557-D8A31319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Flux of 1 MHz/cm2 results in rates of several MHz for </a:t>
            </a:r>
            <a:r>
              <a:rPr lang="en-US" sz="2400" dirty="0"/>
              <a:t>some </a:t>
            </a:r>
            <a:r>
              <a:rPr lang="en-US" sz="2400" dirty="0" smtClean="0"/>
              <a:t>GEM strips</a:t>
            </a:r>
          </a:p>
          <a:p>
            <a:r>
              <a:rPr lang="en-US" sz="2400" dirty="0" smtClean="0"/>
              <a:t>Need to minimize front-end dead time and be able to read out high data volume resulting from trigger rates beyond 100 KHz </a:t>
            </a:r>
            <a:endParaRPr lang="en-US" sz="2400" dirty="0"/>
          </a:p>
          <a:p>
            <a:r>
              <a:rPr lang="en-US" sz="2400" dirty="0" smtClean="0"/>
              <a:t>The VMM3 chip offers a fast 6-bit A/D conversion of the peak amplitude, resulting in a dead time of ~50 ns</a:t>
            </a:r>
            <a:endParaRPr lang="en-US" sz="2400" dirty="0"/>
          </a:p>
          <a:p>
            <a:r>
              <a:rPr lang="en-US" sz="2400" dirty="0"/>
              <a:t>Need to implement </a:t>
            </a:r>
            <a:r>
              <a:rPr lang="en-US" sz="2400" dirty="0" smtClean="0"/>
              <a:t>VMM3 prototype </a:t>
            </a:r>
            <a:r>
              <a:rPr lang="en-US" sz="2400" dirty="0"/>
              <a:t>to test </a:t>
            </a:r>
            <a:r>
              <a:rPr lang="en-US" sz="2400" dirty="0" smtClean="0"/>
              <a:t>if this fast direct readout mode produces data with quality </a:t>
            </a:r>
            <a:r>
              <a:rPr lang="en-US" sz="2400" dirty="0"/>
              <a:t>sufficient for tracking in high </a:t>
            </a:r>
            <a:r>
              <a:rPr lang="en-US" sz="2400" dirty="0" smtClean="0"/>
              <a:t>backgrounds</a:t>
            </a:r>
          </a:p>
          <a:p>
            <a:r>
              <a:rPr lang="en-US" sz="2400" dirty="0" smtClean="0"/>
              <a:t>If it does, identify </a:t>
            </a:r>
            <a:r>
              <a:rPr lang="en-US" sz="2400" dirty="0"/>
              <a:t>possible final readout solution of VMM3 for </a:t>
            </a:r>
            <a:r>
              <a:rPr lang="en-US" sz="2400" dirty="0" err="1"/>
              <a:t>SoLID</a:t>
            </a:r>
            <a:endParaRPr lang="en-US" sz="2400" dirty="0"/>
          </a:p>
          <a:p>
            <a:pPr marL="144083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5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544" y="342918"/>
            <a:ext cx="4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FELIX</a:t>
            </a:r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D3A0522-B131-423A-9DDE-6B6753C32FA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80" y="1154702"/>
            <a:ext cx="9459310" cy="526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6036" y="1183715"/>
            <a:ext cx="1808870" cy="338554"/>
          </a:xfrm>
          <a:prstGeom prst="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Front-end ASICS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4935" y="6582306"/>
            <a:ext cx="574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FELIX hardware implemented in </a:t>
            </a:r>
            <a:r>
              <a:rPr lang="en-US" sz="2000" b="1" dirty="0" err="1" smtClean="0">
                <a:solidFill>
                  <a:srgbClr val="92D050"/>
                </a:solidFill>
              </a:rPr>
              <a:t>PCIe</a:t>
            </a:r>
            <a:r>
              <a:rPr lang="en-US" sz="2000" b="1" dirty="0" smtClean="0">
                <a:solidFill>
                  <a:srgbClr val="92D050"/>
                </a:solidFill>
              </a:rPr>
              <a:t> Gen3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12" y="402785"/>
            <a:ext cx="11595914" cy="6460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VMM3 Evaluation Board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4312" y="1138598"/>
            <a:ext cx="11595914" cy="58982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home made power supply during </a:t>
            </a:r>
            <a:r>
              <a:rPr lang="en-US" sz="2000" dirty="0" err="1" smtClean="0"/>
              <a:t>JLab</a:t>
            </a:r>
            <a:r>
              <a:rPr lang="en-US" sz="2000" dirty="0" smtClean="0"/>
              <a:t> shutdown </a:t>
            </a:r>
            <a:endParaRPr lang="en-US" sz="2000" dirty="0"/>
          </a:p>
          <a:p>
            <a:endParaRPr lang="en-US" sz="2646" dirty="0"/>
          </a:p>
          <a:p>
            <a:pPr marL="0" indent="0">
              <a:buNone/>
            </a:pPr>
            <a:endParaRPr lang="en-US" sz="2646" dirty="0"/>
          </a:p>
          <a:p>
            <a:endParaRPr lang="en-US" sz="2646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463" y="1841528"/>
            <a:ext cx="6394288" cy="4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D3A0522-B131-423A-9DDE-6B6753C32F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65" y="409655"/>
            <a:ext cx="9206571" cy="64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SLVS signaling and FPGAs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83" y="1438137"/>
            <a:ext cx="6436003" cy="3871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276" y="1985731"/>
            <a:ext cx="50922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Vcm</a:t>
            </a:r>
            <a:r>
              <a:rPr lang="en-US" sz="1400" dirty="0"/>
              <a:t> (SLVS output max) &lt; </a:t>
            </a:r>
            <a:r>
              <a:rPr lang="en-US" sz="1400" dirty="0" err="1"/>
              <a:t>Vcm</a:t>
            </a:r>
            <a:r>
              <a:rPr lang="en-US" sz="1400" dirty="0"/>
              <a:t> (LVDS input min)</a:t>
            </a:r>
          </a:p>
          <a:p>
            <a:r>
              <a:rPr lang="en-US" sz="1400" u="sng" dirty="0"/>
              <a:t>So SLVS output cannot reliably drive LVDS input of FPGA</a:t>
            </a:r>
            <a:r>
              <a:rPr lang="en-US" sz="1400" dirty="0" smtClean="0"/>
              <a:t>.  </a:t>
            </a:r>
          </a:p>
          <a:p>
            <a:endParaRPr lang="en-US" sz="1400" dirty="0"/>
          </a:p>
          <a:p>
            <a:r>
              <a:rPr lang="en-US" sz="1400" dirty="0" smtClean="0"/>
              <a:t>(</a:t>
            </a:r>
            <a:r>
              <a:rPr lang="en-US" sz="1400" dirty="0"/>
              <a:t>Xilinx </a:t>
            </a:r>
            <a:r>
              <a:rPr lang="en-US" sz="1400" dirty="0" smtClean="0"/>
              <a:t>note </a:t>
            </a:r>
            <a:r>
              <a:rPr lang="en-US" sz="1400" dirty="0"/>
              <a:t>XAPP894 says that for the Spartan-7 series, the use of an external terminator lowers LVDS input </a:t>
            </a:r>
            <a:r>
              <a:rPr lang="en-US" sz="1400" dirty="0" err="1"/>
              <a:t>Vcm</a:t>
            </a:r>
            <a:r>
              <a:rPr lang="en-US" sz="1400" dirty="0"/>
              <a:t> (min) to 100 mV.  This would allow the LVDS inputs to receive SLVS signals.  It is not clear that this also applies to other 7 series FPGAs (</a:t>
            </a:r>
            <a:r>
              <a:rPr lang="en-US" sz="1400" dirty="0" err="1"/>
              <a:t>Artix</a:t>
            </a:r>
            <a:r>
              <a:rPr lang="en-US" sz="1400" dirty="0"/>
              <a:t>, </a:t>
            </a:r>
            <a:r>
              <a:rPr lang="en-US" sz="1400" dirty="0" err="1"/>
              <a:t>Kintex</a:t>
            </a:r>
            <a:r>
              <a:rPr lang="en-US" sz="1400" dirty="0"/>
              <a:t>) as it is </a:t>
            </a:r>
            <a:r>
              <a:rPr lang="en-US" sz="1400" b="1" dirty="0"/>
              <a:t>NOT</a:t>
            </a:r>
            <a:r>
              <a:rPr lang="en-US" sz="1400" dirty="0"/>
              <a:t> specified in the datasheet.) </a:t>
            </a:r>
          </a:p>
          <a:p>
            <a:endParaRPr lang="en-US" sz="1400" dirty="0" smtClean="0"/>
          </a:p>
          <a:p>
            <a:r>
              <a:rPr lang="en-US" sz="1400" dirty="0"/>
              <a:t> </a:t>
            </a:r>
          </a:p>
          <a:p>
            <a:r>
              <a:rPr lang="en-US" sz="1400" dirty="0" err="1"/>
              <a:t>Vcm</a:t>
            </a:r>
            <a:r>
              <a:rPr lang="en-US" sz="1400" dirty="0"/>
              <a:t> (SLVS input max) &lt; </a:t>
            </a:r>
            <a:r>
              <a:rPr lang="en-US" sz="1400" dirty="0" err="1"/>
              <a:t>Vcm</a:t>
            </a:r>
            <a:r>
              <a:rPr lang="en-US" sz="1400" dirty="0"/>
              <a:t> (LVDS output min)</a:t>
            </a:r>
          </a:p>
          <a:p>
            <a:r>
              <a:rPr lang="en-US" sz="1400" dirty="0" err="1"/>
              <a:t>Vdiff</a:t>
            </a:r>
            <a:r>
              <a:rPr lang="en-US" sz="1400" dirty="0"/>
              <a:t> (SLVS input max) &lt; </a:t>
            </a:r>
            <a:r>
              <a:rPr lang="en-US" sz="1400" dirty="0" err="1"/>
              <a:t>Vdiff</a:t>
            </a:r>
            <a:r>
              <a:rPr lang="en-US" sz="1400" dirty="0"/>
              <a:t> (LVDS output min)</a:t>
            </a:r>
          </a:p>
          <a:p>
            <a:r>
              <a:rPr lang="en-US" sz="1400" u="sng" dirty="0"/>
              <a:t>So LVDS outputs must be attenuated and level shifted to be received by SLVS inputs.</a:t>
            </a:r>
            <a:r>
              <a:rPr lang="en-US" sz="1400" dirty="0"/>
              <a:t> 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Accomplished with a resistor network.)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6276" y="1237599"/>
            <a:ext cx="45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Vcm</a:t>
            </a:r>
            <a:r>
              <a:rPr lang="en-US" sz="1400" dirty="0" smtClean="0"/>
              <a:t> = midpoint voltage of differential signal pair</a:t>
            </a:r>
          </a:p>
          <a:p>
            <a:r>
              <a:rPr lang="en-US" sz="1400" dirty="0" err="1" smtClean="0"/>
              <a:t>Vdiff</a:t>
            </a:r>
            <a:r>
              <a:rPr lang="en-US" sz="1400" dirty="0" smtClean="0"/>
              <a:t> = difference voltage of differential signal pair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9783" y="5984465"/>
            <a:ext cx="845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Inputs on Xilinx </a:t>
            </a:r>
            <a:r>
              <a:rPr lang="en-US" sz="1400" i="1" dirty="0" err="1" smtClean="0"/>
              <a:t>UltraScale</a:t>
            </a:r>
            <a:r>
              <a:rPr lang="en-US" sz="1400" dirty="0" smtClean="0"/>
              <a:t> and </a:t>
            </a:r>
            <a:r>
              <a:rPr lang="en-US" sz="1400" i="1" dirty="0" err="1" smtClean="0"/>
              <a:t>Ultrascale</a:t>
            </a:r>
            <a:r>
              <a:rPr lang="en-US" sz="1400" i="1" dirty="0" smtClean="0"/>
              <a:t>+</a:t>
            </a:r>
            <a:r>
              <a:rPr lang="en-US" sz="1400" dirty="0" smtClean="0"/>
              <a:t> series FPGAs can natively receive SLVS signals. </a:t>
            </a:r>
          </a:p>
        </p:txBody>
      </p:sp>
    </p:spTree>
    <p:extLst>
      <p:ext uri="{BB962C8B-B14F-4D97-AF65-F5344CB8AC3E}">
        <p14:creationId xmlns:p14="http://schemas.microsoft.com/office/powerpoint/2010/main" val="26921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952A-83BA-4907-A1CD-AEC3675D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APV25 </a:t>
            </a:r>
            <a:r>
              <a:rPr lang="en-US" sz="3200" b="1" dirty="0" smtClean="0"/>
              <a:t>chip output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B355-7A08-4BBD-9499-D62E296E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4083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80" y="1699404"/>
            <a:ext cx="9258510" cy="44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61B85-0CE8-4A96-B77C-E3055281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" y="1406672"/>
            <a:ext cx="7132676" cy="4483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1C1CB-E61F-4CAE-8A5D-D59FC03A3869}"/>
              </a:ext>
            </a:extLst>
          </p:cNvPr>
          <p:cNvSpPr txBox="1"/>
          <p:nvPr/>
        </p:nvSpPr>
        <p:spPr>
          <a:xfrm>
            <a:off x="7200137" y="1058829"/>
            <a:ext cx="61370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ASIC for ATLAS New Small Wheel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Radiation hard similar to APV25 : &gt; 100 </a:t>
            </a:r>
            <a:r>
              <a:rPr lang="en-US" sz="2000" dirty="0" err="1"/>
              <a:t>Mrad</a:t>
            </a:r>
            <a:endParaRPr lang="en-US" sz="2000" dirty="0"/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64 channels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Low noise over wide range of input capacitance (&lt;1 pF to ~1 </a:t>
            </a:r>
            <a:r>
              <a:rPr lang="en-US" sz="2000" dirty="0" err="1"/>
              <a:t>nF</a:t>
            </a:r>
            <a:r>
              <a:rPr lang="en-US" sz="2000" dirty="0"/>
              <a:t>)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Shaping times : 25 ns, 50 ns, 100 ns, 200 ns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Pulse amplitude proportional to charge at input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Gains : 0.5, 1, 3, 4.5, 6, 9, 12, 16 mV/</a:t>
            </a:r>
            <a:r>
              <a:rPr lang="en-US" sz="2000" dirty="0" err="1"/>
              <a:t>fC</a:t>
            </a:r>
            <a:endParaRPr lang="en-US" sz="2000" dirty="0"/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6 bit ADC (25 ns conversion) </a:t>
            </a:r>
            <a:r>
              <a:rPr lang="en-US" sz="2000" dirty="0"/>
              <a:t>and </a:t>
            </a:r>
            <a:r>
              <a:rPr lang="en-US" sz="2000" b="1" dirty="0"/>
              <a:t>10 bit ADC (250 ns conversion)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8 bits TDC (1 ns resolution), 12 bits Beam Crossing time stamp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4 MHz of rate per channel thanks to multilevel FIFO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Continuous or triggered readout on normal data path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Latency up to 16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s</a:t>
            </a:r>
            <a:r>
              <a:rPr lang="en-US" sz="2000" dirty="0"/>
              <a:t> in triggered mode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Fast direct outputs (64 channels) for ATLAS trigger (6b ADC, </a:t>
            </a:r>
            <a:r>
              <a:rPr lang="en-US" sz="2000" b="1" dirty="0" err="1">
                <a:solidFill>
                  <a:srgbClr val="FF0000"/>
                </a:solidFill>
              </a:rPr>
              <a:t>ToT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sz="2000" dirty="0"/>
              <a:t>Normal data link up to 320 Mb/s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3E29A-05B5-4B05-AFE1-981C44325596}"/>
              </a:ext>
            </a:extLst>
          </p:cNvPr>
          <p:cNvSpPr txBox="1"/>
          <p:nvPr/>
        </p:nvSpPr>
        <p:spPr>
          <a:xfrm flipH="1">
            <a:off x="2089400" y="1037340"/>
            <a:ext cx="313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VMM3 block diagram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8D48C7-0B0D-42EA-8704-F98FBB96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DC47-FEE0-4F0E-AA04-8FFBAD53F0B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601" y="279749"/>
            <a:ext cx="11595914" cy="6345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VMM3 </a:t>
            </a:r>
            <a:r>
              <a:rPr lang="en-US" sz="3200" b="1" dirty="0" smtClean="0"/>
              <a:t>chip 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35691" y="3328158"/>
            <a:ext cx="6351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5699" y="2004824"/>
            <a:ext cx="63517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86612" y="2224454"/>
            <a:ext cx="0" cy="4454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77308" y="2224454"/>
            <a:ext cx="173943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85586" y="1616362"/>
            <a:ext cx="873366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4" dirty="0">
                <a:solidFill>
                  <a:srgbClr val="FF0000"/>
                </a:solidFill>
              </a:rPr>
              <a:t>Direct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5880" y="3328159"/>
            <a:ext cx="95276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4" dirty="0"/>
              <a:t>Normal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361736" y="3644498"/>
            <a:ext cx="22694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9811" y="3209191"/>
            <a:ext cx="22694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61737" y="4023628"/>
            <a:ext cx="22694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72842" y="3209191"/>
            <a:ext cx="22694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77811" y="3648431"/>
            <a:ext cx="22694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78432" y="4028873"/>
            <a:ext cx="22694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13064" y="3640565"/>
            <a:ext cx="26155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82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3" y="1204455"/>
            <a:ext cx="12005107" cy="5343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7098" y="312668"/>
            <a:ext cx="929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ATLAS New Small </a:t>
            </a:r>
            <a:r>
              <a:rPr lang="en-US" sz="3200" b="1" dirty="0" smtClean="0">
                <a:latin typeface="+mj-lt"/>
              </a:rPr>
              <a:t>Wheel Trigger and Readout</a:t>
            </a:r>
            <a:endParaRPr lang="en-US" sz="3200" b="1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69486" y="3197246"/>
            <a:ext cx="497612" cy="678865"/>
          </a:xfrm>
          <a:prstGeom prst="straightConnector1">
            <a:avLst/>
          </a:prstGeom>
          <a:ln w="63500">
            <a:solidFill>
              <a:srgbClr val="D18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3317" y="6496625"/>
            <a:ext cx="23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(VMM direct outputs)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52" y="233098"/>
            <a:ext cx="12231155" cy="7701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ATLAS New Small Wheel Trigger and </a:t>
            </a:r>
            <a:r>
              <a:rPr lang="en-US" sz="3200" b="1" dirty="0" smtClean="0"/>
              <a:t>Readout (simplified)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67" y="1355646"/>
            <a:ext cx="9681244" cy="51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12" y="233098"/>
            <a:ext cx="12231155" cy="7701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Concept for VMM3 readout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908" y="1382653"/>
            <a:ext cx="9999017" cy="4997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7018" y="1982472"/>
            <a:ext cx="282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Dual readout paths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70212" y="3286664"/>
            <a:ext cx="66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OR</a:t>
            </a:r>
            <a:endParaRPr lang="en-US" sz="14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437962" y="2536166"/>
            <a:ext cx="0" cy="28984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274060" y="5236234"/>
            <a:ext cx="3278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93369" y="5262114"/>
            <a:ext cx="1017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 detector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11286" y="5262114"/>
            <a:ext cx="1017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off detector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03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56" y="253106"/>
            <a:ext cx="12231155" cy="7701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6-bit Direct output data format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200800"/>
            <a:ext cx="13010147" cy="5592215"/>
          </a:xfrm>
        </p:spPr>
        <p:txBody>
          <a:bodyPr>
            <a:normAutofit/>
          </a:bodyPr>
          <a:lstStyle/>
          <a:p>
            <a:pPr marL="144083" indent="0">
              <a:buNone/>
            </a:pPr>
            <a:r>
              <a:rPr lang="en-US" sz="2000" i="1" dirty="0" smtClean="0"/>
              <a:t> 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33" y="1733024"/>
            <a:ext cx="5726311" cy="2178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6503" y="3043929"/>
            <a:ext cx="93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160 MHz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02167" y="3923585"/>
            <a:ext cx="298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320 Mb/s (data on both edges)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15296" y="3645377"/>
            <a:ext cx="613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lag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54436" y="3824372"/>
            <a:ext cx="0" cy="41954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58366" y="4308323"/>
            <a:ext cx="179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Hit time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(6.25 ns resolution)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FPGA function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Direct output data from the VMM3 chips is continuously written into a circular buffer in the FPGA.</a:t>
            </a:r>
          </a:p>
          <a:p>
            <a:r>
              <a:rPr lang="en-US" sz="2000" dirty="0" smtClean="0"/>
              <a:t>Let </a:t>
            </a:r>
            <a:r>
              <a:rPr lang="en-US" sz="2000" i="1" dirty="0" smtClean="0"/>
              <a:t>L </a:t>
            </a:r>
            <a:r>
              <a:rPr lang="en-US" sz="2000" dirty="0" smtClean="0"/>
              <a:t>be the trigger latency (</a:t>
            </a:r>
            <a:r>
              <a:rPr lang="en-US" sz="2000" i="1" dirty="0" smtClean="0"/>
              <a:t>L</a:t>
            </a:r>
            <a:r>
              <a:rPr lang="en-US" sz="2000" dirty="0" smtClean="0"/>
              <a:t> &lt; 8 </a:t>
            </a:r>
            <a:r>
              <a:rPr lang="el-GR" sz="2000" dirty="0" smtClean="0"/>
              <a:t>μ</a:t>
            </a:r>
            <a:r>
              <a:rPr lang="en-US" sz="2000" dirty="0" smtClean="0"/>
              <a:t>s) and </a:t>
            </a:r>
            <a:r>
              <a:rPr lang="en-US" sz="2000" i="1" dirty="0" smtClean="0"/>
              <a:t>w </a:t>
            </a:r>
            <a:r>
              <a:rPr lang="en-US" sz="2000" dirty="0" smtClean="0"/>
              <a:t>be the data capture window size (</a:t>
            </a:r>
            <a:r>
              <a:rPr lang="en-US" sz="2000" i="1" dirty="0" smtClean="0"/>
              <a:t>w</a:t>
            </a:r>
            <a:r>
              <a:rPr lang="en-US" sz="2000" dirty="0" smtClean="0"/>
              <a:t> &lt; 0.8 µs)  </a:t>
            </a:r>
          </a:p>
          <a:p>
            <a:r>
              <a:rPr lang="en-US" sz="2000" u="sng" dirty="0" smtClean="0"/>
              <a:t>Upon receipt of a trigger at time </a:t>
            </a:r>
            <a:r>
              <a:rPr lang="en-US" sz="2000" i="1" u="sng" dirty="0" smtClean="0"/>
              <a:t>t,</a:t>
            </a:r>
            <a:r>
              <a:rPr lang="en-US" sz="2000" u="sng" dirty="0" smtClean="0"/>
              <a:t> data corresponding to the time period [</a:t>
            </a:r>
            <a:r>
              <a:rPr lang="en-US" sz="2000" i="1" u="sng" dirty="0" smtClean="0"/>
              <a:t>t –</a:t>
            </a:r>
            <a:r>
              <a:rPr lang="en-US" sz="2000" u="sng" dirty="0" smtClean="0"/>
              <a:t> </a:t>
            </a:r>
            <a:r>
              <a:rPr lang="en-US" sz="2000" i="1" u="sng" dirty="0" smtClean="0"/>
              <a:t>L</a:t>
            </a:r>
            <a:r>
              <a:rPr lang="en-US" sz="2000" u="sng" dirty="0" smtClean="0"/>
              <a:t>, </a:t>
            </a:r>
            <a:r>
              <a:rPr lang="en-US" sz="2000" i="1" u="sng" dirty="0" smtClean="0"/>
              <a:t>t – L + w</a:t>
            </a:r>
            <a:r>
              <a:rPr lang="en-US" sz="2000" u="sng" dirty="0" smtClean="0"/>
              <a:t>] is captured and formatted for transmission off the chip</a:t>
            </a:r>
            <a:endParaRPr lang="en-US" sz="2000" dirty="0" smtClean="0"/>
          </a:p>
          <a:p>
            <a:pPr marL="144083" indent="0">
              <a:buNone/>
            </a:pP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86" y="3477735"/>
            <a:ext cx="9145585" cy="28540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33313" y="3372928"/>
            <a:ext cx="0" cy="32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35969" y="3657565"/>
            <a:ext cx="0" cy="285537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868619" y="3312543"/>
            <a:ext cx="0" cy="32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9138" y="3475638"/>
            <a:ext cx="93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trigger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8276" y="4469370"/>
            <a:ext cx="110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channel 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7917" y="4960813"/>
            <a:ext cx="1219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</a:t>
            </a:r>
            <a:r>
              <a:rPr lang="en-US" sz="1600" dirty="0" smtClean="0"/>
              <a:t>hannel 2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755523" y="3334343"/>
            <a:ext cx="50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3267" y="3996495"/>
            <a:ext cx="50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FF0000"/>
                </a:solidFill>
              </a:rPr>
              <a:t>w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917" y="5409405"/>
            <a:ext cx="1219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</a:t>
            </a:r>
            <a:r>
              <a:rPr lang="en-US" sz="1600" dirty="0" smtClean="0"/>
              <a:t>hannel 3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77917" y="5914535"/>
            <a:ext cx="1219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</a:t>
            </a:r>
            <a:r>
              <a:rPr lang="en-US" sz="1600" dirty="0" smtClean="0"/>
              <a:t>hannel 4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345" y="6479942"/>
            <a:ext cx="1219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e</a:t>
            </a:r>
            <a:r>
              <a:rPr lang="en-US" sz="1600" dirty="0" smtClean="0"/>
              <a:t>tc.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499945" y="4165772"/>
            <a:ext cx="158332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05460" y="4165772"/>
            <a:ext cx="151836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1"/>
          </p:cNvCxnSpPr>
          <p:nvPr/>
        </p:nvCxnSpPr>
        <p:spPr>
          <a:xfrm flipH="1">
            <a:off x="3499945" y="3503620"/>
            <a:ext cx="32555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56740" y="3503620"/>
            <a:ext cx="21997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76061" y="4270580"/>
            <a:ext cx="54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t</a:t>
            </a:r>
            <a:r>
              <a:rPr lang="en-US" sz="1200" b="1" dirty="0" smtClean="0"/>
              <a:t> hit</a:t>
            </a:r>
            <a:endParaRPr lang="en-US" sz="16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76061" y="4609134"/>
            <a:ext cx="647365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614953" y="6497972"/>
            <a:ext cx="5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7734" y="2917501"/>
            <a:ext cx="1501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Conceptually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167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allery">
      <a:dk1>
        <a:srgbClr val="5B5C5B"/>
      </a:dk1>
      <a:lt1>
        <a:srgbClr val="FFFFFF"/>
      </a:lt1>
      <a:dk2>
        <a:srgbClr val="5B5C5B"/>
      </a:dk2>
      <a:lt2>
        <a:srgbClr val="E7E6E6"/>
      </a:lt2>
      <a:accent1>
        <a:srgbClr val="A55B25"/>
      </a:accent1>
      <a:accent2>
        <a:srgbClr val="5F797F"/>
      </a:accent2>
      <a:accent3>
        <a:srgbClr val="81834E"/>
      </a:accent3>
      <a:accent4>
        <a:srgbClr val="943F2A"/>
      </a:accent4>
      <a:accent5>
        <a:srgbClr val="605B67"/>
      </a:accent5>
      <a:accent6>
        <a:srgbClr val="A6BAB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14563</TotalTime>
  <Words>2015</Words>
  <Application>Microsoft Office PowerPoint</Application>
  <PresentationFormat>Custom</PresentationFormat>
  <Paragraphs>245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Arial</vt:lpstr>
      <vt:lpstr>ARiel</vt:lpstr>
      <vt:lpstr>Calibri</vt:lpstr>
      <vt:lpstr>DejaVu Sans</vt:lpstr>
      <vt:lpstr>Symbol</vt:lpstr>
      <vt:lpstr>Wingdings</vt:lpstr>
      <vt:lpstr>Office Theme</vt:lpstr>
      <vt:lpstr>PowerPoint Presentation</vt:lpstr>
      <vt:lpstr>Outline</vt:lpstr>
      <vt:lpstr>SoLID preRD goals for VMM3 </vt:lpstr>
      <vt:lpstr>VMM3 chip </vt:lpstr>
      <vt:lpstr>PowerPoint Presentation</vt:lpstr>
      <vt:lpstr>ATLAS New Small Wheel Trigger and Readout (simplified)</vt:lpstr>
      <vt:lpstr>Concept for VMM3 readout</vt:lpstr>
      <vt:lpstr>6-bit Direct output data format</vt:lpstr>
      <vt:lpstr>FPGA function</vt:lpstr>
      <vt:lpstr>FPGA function</vt:lpstr>
      <vt:lpstr>Data rates</vt:lpstr>
      <vt:lpstr>VMM3 Prototype Board</vt:lpstr>
      <vt:lpstr>VMM3 Prototype Board</vt:lpstr>
      <vt:lpstr>CERN FEAST DC-DC Converter Module</vt:lpstr>
      <vt:lpstr>VMM3 Prototype Board </vt:lpstr>
      <vt:lpstr>VMM3 Prototype Board</vt:lpstr>
      <vt:lpstr>VMM3 Prototype Board Status and Plans</vt:lpstr>
      <vt:lpstr>Options for VMM3 Readout Card</vt:lpstr>
      <vt:lpstr>VMM3 Evaluation Boards</vt:lpstr>
      <vt:lpstr>VMM3 Evaluation Boards</vt:lpstr>
      <vt:lpstr>APV25 preRD</vt:lpstr>
      <vt:lpstr>APV25 readout</vt:lpstr>
      <vt:lpstr>PowerPoint Presentation</vt:lpstr>
      <vt:lpstr>Appendix – VMM Data Rates</vt:lpstr>
      <vt:lpstr>Appendix</vt:lpstr>
      <vt:lpstr>Appendix</vt:lpstr>
      <vt:lpstr>PowerPoint Presentation</vt:lpstr>
      <vt:lpstr>PowerPoint Presentation</vt:lpstr>
      <vt:lpstr>PowerPoint Presentation</vt:lpstr>
      <vt:lpstr>PowerPoint Presentation</vt:lpstr>
      <vt:lpstr>VMM3 Evaluation Board </vt:lpstr>
      <vt:lpstr>PowerPoint Presentation</vt:lpstr>
      <vt:lpstr>SLVS signaling and FPGAs</vt:lpstr>
      <vt:lpstr>APV25 chip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xz5y</dc:creator>
  <dc:description/>
  <cp:lastModifiedBy>Ed Jastrzembski</cp:lastModifiedBy>
  <cp:revision>701</cp:revision>
  <dcterms:created xsi:type="dcterms:W3CDTF">2010-10-20T16:35:23Z</dcterms:created>
  <dcterms:modified xsi:type="dcterms:W3CDTF">2020-08-03T05:08:41Z</dcterms:modified>
  <dc:language>en-US</dc:language>
</cp:coreProperties>
</file>