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5" r:id="rId2"/>
  </p:sldMasterIdLst>
  <p:notesMasterIdLst>
    <p:notesMasterId r:id="rId16"/>
  </p:notesMasterIdLst>
  <p:sldIdLst>
    <p:sldId id="256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7" r:id="rId13"/>
    <p:sldId id="266" r:id="rId14"/>
    <p:sldId id="265" r:id="rId15"/>
  </p:sldIdLst>
  <p:sldSz cx="13444538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94"/>
  </p:normalViewPr>
  <p:slideViewPr>
    <p:cSldViewPr snapToGrid="0" snapToObjects="1">
      <p:cViewPr varScale="1">
        <p:scale>
          <a:sx n="130" d="100"/>
          <a:sy n="130" d="100"/>
        </p:scale>
        <p:origin x="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DD83-0AF7-4B94-8141-C6DCB7EBF7B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9E03-D759-4141-8A68-0521A65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62972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853547" y="176940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7191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762972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853547" y="4060440"/>
            <a:ext cx="389558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80331" y="1267478"/>
            <a:ext cx="11483876" cy="256296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80331" y="3900470"/>
            <a:ext cx="11483876" cy="87533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78"/>
            </a:lvl1pPr>
            <a:lvl2pPr marL="0" indent="0" algn="ctr">
              <a:spcBef>
                <a:spcPts val="0"/>
              </a:spcBef>
              <a:buSzTx/>
              <a:buNone/>
              <a:defRPr sz="2978"/>
            </a:lvl2pPr>
            <a:lvl3pPr marL="0" indent="0" algn="ctr">
              <a:spcBef>
                <a:spcPts val="0"/>
              </a:spcBef>
              <a:buSzTx/>
              <a:buNone/>
              <a:defRPr sz="2978"/>
            </a:lvl3pPr>
            <a:lvl4pPr marL="0" indent="0" algn="ctr">
              <a:spcBef>
                <a:spcPts val="0"/>
              </a:spcBef>
              <a:buSzTx/>
              <a:buNone/>
              <a:defRPr sz="2978"/>
            </a:lvl4pPr>
            <a:lvl5pPr marL="0" indent="0" algn="ctr">
              <a:spcBef>
                <a:spcPts val="0"/>
              </a:spcBef>
              <a:buSzTx/>
              <a:buNone/>
              <a:defRPr sz="297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64131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723556" y="371140"/>
            <a:ext cx="9999376" cy="48178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50118" y="5244977"/>
            <a:ext cx="12744302" cy="110641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0118" y="6309378"/>
            <a:ext cx="12744302" cy="87533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78"/>
            </a:lvl1pPr>
            <a:lvl2pPr marL="0" indent="0" algn="ctr">
              <a:spcBef>
                <a:spcPts val="0"/>
              </a:spcBef>
              <a:buSzTx/>
              <a:buNone/>
              <a:defRPr sz="2978"/>
            </a:lvl2pPr>
            <a:lvl3pPr marL="0" indent="0" algn="ctr">
              <a:spcBef>
                <a:spcPts val="0"/>
              </a:spcBef>
              <a:buSzTx/>
              <a:buNone/>
              <a:defRPr sz="2978"/>
            </a:lvl3pPr>
            <a:lvl4pPr marL="0" indent="0" algn="ctr">
              <a:spcBef>
                <a:spcPts val="0"/>
              </a:spcBef>
              <a:buSzTx/>
              <a:buNone/>
              <a:defRPr sz="2978"/>
            </a:lvl4pPr>
            <a:lvl5pPr marL="0" indent="0" algn="ctr">
              <a:spcBef>
                <a:spcPts val="0"/>
              </a:spcBef>
              <a:buSzTx/>
              <a:buNone/>
              <a:defRPr sz="297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94185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80331" y="2499942"/>
            <a:ext cx="11483876" cy="25629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11553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59290" y="525198"/>
            <a:ext cx="5251773" cy="6323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10307" y="525198"/>
            <a:ext cx="5636903" cy="3060153"/>
          </a:xfrm>
          <a:prstGeom prst="rect">
            <a:avLst/>
          </a:prstGeom>
        </p:spPr>
        <p:txBody>
          <a:bodyPr anchor="b"/>
          <a:lstStyle>
            <a:lvl1pPr>
              <a:defRPr sz="4632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0307" y="3599356"/>
            <a:ext cx="5636903" cy="31581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78"/>
            </a:lvl1pPr>
            <a:lvl2pPr marL="0" indent="0" algn="ctr">
              <a:spcBef>
                <a:spcPts val="0"/>
              </a:spcBef>
              <a:buSzTx/>
              <a:buNone/>
              <a:defRPr sz="2978"/>
            </a:lvl2pPr>
            <a:lvl3pPr marL="0" indent="0" algn="ctr">
              <a:spcBef>
                <a:spcPts val="0"/>
              </a:spcBef>
              <a:buSzTx/>
              <a:buNone/>
              <a:defRPr sz="2978"/>
            </a:lvl3pPr>
            <a:lvl4pPr marL="0" indent="0" algn="ctr">
              <a:spcBef>
                <a:spcPts val="0"/>
              </a:spcBef>
              <a:buSzTx/>
              <a:buNone/>
              <a:defRPr sz="2978"/>
            </a:lvl4pPr>
            <a:lvl5pPr marL="0" indent="0" algn="ctr">
              <a:spcBef>
                <a:spcPts val="0"/>
              </a:spcBef>
              <a:buSzTx/>
              <a:buNone/>
              <a:defRPr sz="297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7443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1898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55309" indent="-255309">
              <a:defRPr sz="1930"/>
            </a:lvl1pPr>
            <a:lvl2pPr marL="605448" indent="-255309">
              <a:defRPr sz="1930"/>
            </a:lvl2pPr>
            <a:lvl3pPr marL="955587" indent="-255309">
              <a:defRPr sz="1930"/>
            </a:lvl3pPr>
            <a:lvl4pPr marL="1305726" indent="-255309">
              <a:defRPr sz="1930"/>
            </a:lvl4pPr>
            <a:lvl5pPr marL="1655865" indent="-255309">
              <a:defRPr sz="193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635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61451" y="1736654"/>
            <a:ext cx="5251773" cy="51259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31314" y="1736654"/>
            <a:ext cx="5636903" cy="5125932"/>
          </a:xfrm>
          <a:prstGeom prst="rect">
            <a:avLst/>
          </a:prstGeom>
        </p:spPr>
        <p:txBody>
          <a:bodyPr/>
          <a:lstStyle>
            <a:lvl1pPr marL="308122" indent="-308122">
              <a:spcBef>
                <a:spcPts val="2481"/>
              </a:spcBef>
              <a:defRPr sz="2095"/>
            </a:lvl1pPr>
            <a:lvl2pPr marL="616245" indent="-308122">
              <a:spcBef>
                <a:spcPts val="2481"/>
              </a:spcBef>
              <a:defRPr sz="2095"/>
            </a:lvl2pPr>
            <a:lvl3pPr marL="924367" indent="-308122">
              <a:spcBef>
                <a:spcPts val="2481"/>
              </a:spcBef>
              <a:defRPr sz="2095"/>
            </a:lvl3pPr>
            <a:lvl4pPr marL="1232489" indent="-308122">
              <a:spcBef>
                <a:spcPts val="2481"/>
              </a:spcBef>
              <a:defRPr sz="2095"/>
            </a:lvl4pPr>
            <a:lvl5pPr marL="1540612" indent="-308122">
              <a:spcBef>
                <a:spcPts val="2481"/>
              </a:spcBef>
              <a:defRPr sz="209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664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 dirty="0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71917" y="1769400"/>
            <a:ext cx="12099304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31315" y="980370"/>
            <a:ext cx="11581909" cy="5602111"/>
          </a:xfrm>
          <a:prstGeom prst="rect">
            <a:avLst/>
          </a:prstGeom>
        </p:spPr>
        <p:txBody>
          <a:bodyPr/>
          <a:lstStyle>
            <a:lvl1pPr marL="255309" indent="-255309">
              <a:defRPr sz="1930"/>
            </a:lvl1pPr>
            <a:lvl2pPr marL="605448" indent="-255309">
              <a:defRPr sz="1930"/>
            </a:lvl2pPr>
            <a:lvl3pPr marL="955587" indent="-255309">
              <a:defRPr sz="1930"/>
            </a:lvl3pPr>
            <a:lvl4pPr marL="1305726" indent="-255309">
              <a:defRPr sz="1930"/>
            </a:lvl4pPr>
            <a:lvl5pPr marL="1655865" indent="-255309">
              <a:defRPr sz="193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768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689933" y="3886465"/>
            <a:ext cx="4082378" cy="30601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689933" y="623235"/>
            <a:ext cx="4082378" cy="30601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65224" y="623235"/>
            <a:ext cx="7814638" cy="6323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53799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316444" y="4936861"/>
            <a:ext cx="10818652" cy="3740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64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316444" y="3323374"/>
            <a:ext cx="10818652" cy="5099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47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52668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444538" cy="75628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65671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424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 dirty="0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71917" y="1769400"/>
            <a:ext cx="12099304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3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5FAAF5C-0594-C44B-BD59-B870A3C8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839780-D1E2-3A4D-B78F-369F9C61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671044F-F3E7-6B4A-9F14-7438A8D4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DEE5CD-D64C-6546-AC7E-38DEE389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258273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B6ED2-7986-CB44-9F85-C4304B1EA4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0" y="1258272"/>
            <a:ext cx="6433511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/>
            </a:lvl1pPr>
            <a:lvl2pPr marL="952851" indent="-342900">
              <a:buFont typeface="Arial" panose="020B0604020202020204" pitchFamily="34" charset="0"/>
              <a:buChar char="•"/>
              <a:defRPr sz="3200"/>
            </a:lvl2pPr>
            <a:lvl3pPr marL="1562801" indent="-342900">
              <a:buFont typeface="Arial" panose="020B0604020202020204" pitchFamily="34" charset="0"/>
              <a:buChar char="•"/>
              <a:defRPr sz="2800"/>
            </a:lvl3pPr>
            <a:lvl4pPr marL="2172752" indent="-342900">
              <a:buFont typeface="Arial" panose="020B0604020202020204" pitchFamily="34" charset="0"/>
              <a:buChar char="•"/>
              <a:defRPr/>
            </a:lvl4pPr>
            <a:lvl5pPr marL="2782702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71917" y="301680"/>
            <a:ext cx="12099304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871897" y="406044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1917" y="301680"/>
            <a:ext cx="12099304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7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7191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871897" y="1769400"/>
            <a:ext cx="5904126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71917" y="4060440"/>
            <a:ext cx="12099304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284262" y="529200"/>
            <a:ext cx="2438400" cy="227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7497000"/>
            <a:ext cx="5225005" cy="45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 anchor="ctr"/>
          <a:lstStyle/>
          <a:p>
            <a:pPr>
              <a:lnSpc>
                <a:spcPct val="100000"/>
              </a:lnSpc>
            </a:pPr>
            <a:r>
              <a:rPr lang="en-US" sz="1601" b="0" strike="noStrike" spc="-1" dirty="0">
                <a:latin typeface="+mn-lt"/>
              </a:rPr>
              <a:t>SoLID pre-R&amp;D Review, August 7</a:t>
            </a:r>
            <a:r>
              <a:rPr lang="en-US" sz="1601" b="0" strike="noStrike" spc="-1" baseline="30000" dirty="0">
                <a:latin typeface="+mn-lt"/>
              </a:rPr>
              <a:t>th</a:t>
            </a:r>
            <a:r>
              <a:rPr lang="en-US" sz="1601" b="0" strike="noStrike" spc="-1" dirty="0">
                <a:latin typeface="+mn-lt"/>
              </a:rPr>
              <a:t> 2020 </a:t>
            </a:r>
          </a:p>
          <a:p>
            <a:pPr>
              <a:lnSpc>
                <a:spcPct val="100000"/>
              </a:lnSpc>
            </a:pPr>
            <a:endParaRPr lang="en-US" sz="1601" b="0" strike="noStrike" spc="-1" dirty="0">
              <a:solidFill>
                <a:srgbClr val="8B8B8B"/>
              </a:solidFill>
              <a:latin typeface="+mn-lt"/>
              <a:ea typeface="+mn-ea"/>
            </a:endParaRPr>
          </a:p>
        </p:txBody>
      </p:sp>
      <p:sp>
        <p:nvSpPr>
          <p:cNvPr id="46" name="Line 3"/>
          <p:cNvSpPr/>
          <p:nvPr/>
        </p:nvSpPr>
        <p:spPr>
          <a:xfrm>
            <a:off x="25415" y="187380"/>
            <a:ext cx="13419123" cy="360"/>
          </a:xfrm>
          <a:prstGeom prst="line">
            <a:avLst/>
          </a:prstGeom>
          <a:ln w="57240">
            <a:solidFill>
              <a:srgbClr val="0000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1859122" y="7222680"/>
            <a:ext cx="1585416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r">
              <a:lnSpc>
                <a:spcPct val="100000"/>
              </a:lnSpc>
            </a:pPr>
            <a:fld id="{E5A7A15B-02D0-41ED-9139-A073FCB61FC1}" type="slidenum">
              <a:rPr lang="en-US" sz="1868" b="0" strike="noStrike" spc="-1">
                <a:latin typeface="ARiel"/>
              </a:rPr>
              <a:t>‹#›</a:t>
            </a:fld>
            <a:endParaRPr lang="en-US" sz="1868" b="0" strike="noStrike" spc="-1" dirty="0">
              <a:latin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/>
        </p:blipFill>
        <p:spPr>
          <a:xfrm>
            <a:off x="9417792" y="7013333"/>
            <a:ext cx="1271473" cy="544917"/>
          </a:xfrm>
          <a:prstGeom prst="rect">
            <a:avLst/>
          </a:prstGeom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4C8F157-96BC-B74D-B7B3-E1C7E39FF1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>
          <a:xfrm>
            <a:off x="10856876" y="7013334"/>
            <a:ext cx="2035246" cy="661271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064B7-4D77-934A-86E7-189ADA5B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33098"/>
            <a:ext cx="12231155" cy="77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7EAED-BE83-0C41-BA6D-384BD90DB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258273"/>
            <a:ext cx="13010147" cy="559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219901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6331" indent="-432248" algn="l" defTabSz="1219901" rtl="0" eaLnBrk="1" latinLnBrk="0" hangingPunct="1">
        <a:lnSpc>
          <a:spcPct val="90000"/>
        </a:lnSpc>
        <a:spcBef>
          <a:spcPts val="1890"/>
        </a:spcBef>
        <a:buClr>
          <a:srgbClr val="000000"/>
        </a:buClr>
        <a:buSzPct val="45000"/>
        <a:buFont typeface="Wingdings" charset="2"/>
        <a:buChar char="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92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876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82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777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72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64678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462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5184579" indent="-304975" algn="l" defTabSz="121990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95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901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85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802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975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9703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965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9604" algn="l" defTabSz="1219901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31315" y="196074"/>
            <a:ext cx="11581909" cy="126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31315" y="1736654"/>
            <a:ext cx="11581909" cy="5125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93817" y="7212718"/>
            <a:ext cx="315792" cy="30617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323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28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med"/>
  <p:txStyles>
    <p:titleStyle>
      <a:lvl1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5518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8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50139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00278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050417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400556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750695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100834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450973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801112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151251" marR="0" indent="-350139" algn="l" defTabSz="455181" latinLnBrk="0">
        <a:lnSpc>
          <a:spcPct val="100000"/>
        </a:lnSpc>
        <a:spcBef>
          <a:spcPts val="551"/>
        </a:spcBef>
        <a:spcAft>
          <a:spcPts val="0"/>
        </a:spcAft>
        <a:buClrTx/>
        <a:buSzPct val="125000"/>
        <a:buFontTx/>
        <a:buChar char="•"/>
        <a:tabLst/>
        <a:defRPr sz="2867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2605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5210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7815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0420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3025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75630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8235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008400" algn="ctr" defTabSz="45518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103261" y="331004"/>
            <a:ext cx="9125868" cy="4257233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5823284" y="489100"/>
            <a:ext cx="7363328" cy="14494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4269" spc="-1" dirty="0" err="1">
                <a:solidFill>
                  <a:srgbClr val="000000"/>
                </a:solidFill>
                <a:latin typeface="ARial"/>
                <a:ea typeface="DejaVu Sans"/>
              </a:rPr>
              <a:t>SoLID</a:t>
            </a:r>
            <a:r>
              <a:rPr lang="en-US" sz="4269" spc="-1" dirty="0">
                <a:solidFill>
                  <a:srgbClr val="000000"/>
                </a:solidFill>
                <a:latin typeface="ARial"/>
                <a:ea typeface="DejaVu Sans"/>
              </a:rPr>
              <a:t> DAQ </a:t>
            </a:r>
            <a:r>
              <a:rPr lang="en-US" sz="4269" spc="-1" dirty="0" err="1">
                <a:solidFill>
                  <a:srgbClr val="000000"/>
                </a:solidFill>
                <a:latin typeface="ARial"/>
                <a:ea typeface="DejaVu Sans"/>
              </a:rPr>
              <a:t>preRD</a:t>
            </a:r>
            <a:r>
              <a:rPr lang="en-US" sz="4269" spc="-1" dirty="0">
                <a:solidFill>
                  <a:srgbClr val="000000"/>
                </a:solidFill>
                <a:latin typeface="ARial"/>
                <a:ea typeface="DejaVu Sans"/>
              </a:rPr>
              <a:t> tasks and remaining work</a:t>
            </a:r>
            <a:endParaRPr lang="en-US" sz="4269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93151" y="4490344"/>
            <a:ext cx="4604965" cy="2784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668" spc="-1" dirty="0">
                <a:solidFill>
                  <a:srgbClr val="666666"/>
                </a:solidFill>
                <a:latin typeface="ARial"/>
                <a:ea typeface="DejaVu Sans"/>
              </a:rPr>
              <a:t>Alexandre </a:t>
            </a:r>
            <a:r>
              <a:rPr lang="en-US" sz="2668" spc="-1" dirty="0" err="1">
                <a:solidFill>
                  <a:srgbClr val="666666"/>
                </a:solidFill>
                <a:latin typeface="ARial"/>
                <a:ea typeface="DejaVu Sans"/>
              </a:rPr>
              <a:t>Camsonne</a:t>
            </a:r>
            <a:endParaRPr lang="en-US" sz="2668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68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 dirty="0">
                <a:solidFill>
                  <a:srgbClr val="666666"/>
                </a:solidFill>
                <a:latin typeface="ARial"/>
                <a:ea typeface="DejaVu Sans"/>
              </a:rPr>
              <a:t>Data acquisition working group</a:t>
            </a:r>
            <a:endParaRPr lang="en-US" sz="2401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1" spc="-1" dirty="0">
                <a:solidFill>
                  <a:srgbClr val="666666"/>
                </a:solidFill>
                <a:latin typeface="ARial"/>
                <a:ea typeface="DejaVu Sans"/>
              </a:rPr>
              <a:t>Hall A Jefferson Laboratory</a:t>
            </a:r>
            <a:endParaRPr lang="en-US" sz="2401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1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463905" y="1595194"/>
            <a:ext cx="2561352" cy="1477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>
              <a:lnSpc>
                <a:spcPct val="100000"/>
              </a:lnSpc>
            </a:pPr>
            <a:r>
              <a:rPr lang="en-US" sz="3202" spc="-1" dirty="0">
                <a:solidFill>
                  <a:srgbClr val="000000"/>
                </a:solidFill>
                <a:latin typeface="ARial"/>
              </a:rPr>
              <a:t>Data Acquisition</a:t>
            </a:r>
            <a:endParaRPr lang="en-US" sz="3202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6961230" y="2339634"/>
            <a:ext cx="5846492" cy="2228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71" tIns="60035" rIns="120071" bIns="60035"/>
          <a:lstStyle/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Jefferson Lab SoLID Pre-R&amp;D Review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135" spc="-1" dirty="0">
                <a:solidFill>
                  <a:srgbClr val="000000"/>
                </a:solidFill>
                <a:latin typeface="ARial"/>
                <a:ea typeface="ＭＳ Ｐゴシック"/>
              </a:rPr>
              <a:t>August 7th, 2020</a:t>
            </a: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35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35" spc="-1" dirty="0">
              <a:latin typeface="Arial"/>
            </a:endParaRPr>
          </a:p>
        </p:txBody>
      </p:sp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6392574" y="7073750"/>
            <a:ext cx="2836555" cy="474520"/>
          </a:xfrm>
          <a:prstGeom prst="rect">
            <a:avLst/>
          </a:prstGeom>
          <a:ln>
            <a:noFill/>
          </a:ln>
        </p:spPr>
      </p:pic>
      <p:pic>
        <p:nvPicPr>
          <p:cNvPr id="93" name="Picture 26"/>
          <p:cNvPicPr/>
          <p:nvPr/>
        </p:nvPicPr>
        <p:blipFill>
          <a:blip r:embed="rId4"/>
          <a:stretch/>
        </p:blipFill>
        <p:spPr>
          <a:xfrm>
            <a:off x="5231248" y="7073750"/>
            <a:ext cx="906775" cy="608519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5"/>
          <a:stretch/>
        </p:blipFill>
        <p:spPr>
          <a:xfrm>
            <a:off x="8391034" y="3982203"/>
            <a:ext cx="3076216" cy="14883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7285-1403-47E7-B7F3-820F1490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TOF ASOC chip</a:t>
            </a:r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DD2D42A1-AB15-47CF-81B0-1FBA6AA88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19247" y="347078"/>
            <a:ext cx="4203481" cy="31526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1A76E-58AE-4797-B18C-796A581DC7D5}"/>
              </a:ext>
            </a:extLst>
          </p:cNvPr>
          <p:cNvSpPr txBox="1"/>
          <p:nvPr/>
        </p:nvSpPr>
        <p:spPr>
          <a:xfrm>
            <a:off x="625900" y="1432523"/>
            <a:ext cx="47235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Scintillator for TOF : want to evaluate effect of pile-up on timing resolution and compare FADC vs ASOC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ASOC instead of AARDVARC : more suitable for scintillator readout with PMTs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Borrowed ASOC board from NALU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Acquired </a:t>
            </a:r>
            <a:r>
              <a:rPr lang="en-US" dirty="0" err="1"/>
              <a:t>Nexsys</a:t>
            </a:r>
            <a:r>
              <a:rPr lang="en-US" dirty="0"/>
              <a:t> FPGA eval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installed and board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testing with </a:t>
            </a:r>
            <a:r>
              <a:rPr lang="en-US" dirty="0" err="1"/>
              <a:t>pulser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with detector and plan to record high background sample with beam before October 15</a:t>
            </a:r>
            <a:r>
              <a:rPr lang="en-US" baseline="30000" dirty="0"/>
              <a:t>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1F6E572-CA36-40D7-A0A0-D949CD8BE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9" t="51277" r="-1959" b="1200"/>
          <a:stretch/>
        </p:blipFill>
        <p:spPr>
          <a:xfrm>
            <a:off x="7586098" y="3613670"/>
            <a:ext cx="5501736" cy="338328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47F9E-C28B-4592-A941-A488406F4A7F}"/>
              </a:ext>
            </a:extLst>
          </p:cNvPr>
          <p:cNvCxnSpPr>
            <a:cxnSpLocks/>
          </p:cNvCxnSpPr>
          <p:nvPr/>
        </p:nvCxnSpPr>
        <p:spPr>
          <a:xfrm>
            <a:off x="9696552" y="3955880"/>
            <a:ext cx="39119" cy="2792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EE1953-1758-4F3A-9185-04D32E15531D}"/>
              </a:ext>
            </a:extLst>
          </p:cNvPr>
          <p:cNvCxnSpPr>
            <a:cxnSpLocks/>
          </p:cNvCxnSpPr>
          <p:nvPr/>
        </p:nvCxnSpPr>
        <p:spPr>
          <a:xfrm>
            <a:off x="9848952" y="3955880"/>
            <a:ext cx="39119" cy="2792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8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4736-0080-4D86-854F-52063B65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59" y="-87203"/>
            <a:ext cx="12099304" cy="1262520"/>
          </a:xfrm>
        </p:spPr>
        <p:txBody>
          <a:bodyPr/>
          <a:lstStyle/>
          <a:p>
            <a:r>
              <a:rPr lang="en-US" dirty="0"/>
              <a:t>Workforce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00EDAB-0B37-4969-8E82-FF1290EF4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14337"/>
              </p:ext>
            </p:extLst>
          </p:nvPr>
        </p:nvGraphicFramePr>
        <p:xfrm>
          <a:off x="415159" y="789928"/>
          <a:ext cx="11987050" cy="5982994"/>
        </p:xfrm>
        <a:graphic>
          <a:graphicData uri="http://schemas.openxmlformats.org/drawingml/2006/table">
            <a:tbl>
              <a:tblPr/>
              <a:tblGrid>
                <a:gridCol w="1669556">
                  <a:extLst>
                    <a:ext uri="{9D8B030D-6E8A-4147-A177-3AD203B41FA5}">
                      <a16:colId xmlns:a16="http://schemas.microsoft.com/office/drawing/2014/main" val="681225958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3562073307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2657195586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2896571188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155673643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1012968546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171985090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3396005427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1825488612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875088348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3263746432"/>
                    </a:ext>
                  </a:extLst>
                </a:gridCol>
                <a:gridCol w="937954">
                  <a:extLst>
                    <a:ext uri="{9D8B030D-6E8A-4147-A177-3AD203B41FA5}">
                      <a16:colId xmlns:a16="http://schemas.microsoft.com/office/drawing/2014/main" val="1280354809"/>
                    </a:ext>
                  </a:extLst>
                </a:gridCol>
              </a:tblGrid>
              <a:tr h="659764"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Month electronics engineer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Months DAQ staff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Physics staff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Postdoc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49412"/>
                  </a:ext>
                </a:extLst>
              </a:tr>
              <a:tr h="1691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Tasks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2020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2021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2020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2021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81908"/>
                  </a:ext>
                </a:extLst>
              </a:tr>
              <a:tr h="1691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Ecal trigger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err="1">
                          <a:effectLst/>
                        </a:rPr>
                        <a:t>Barcus</a:t>
                      </a:r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593861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GEM performance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UVA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116614"/>
                  </a:ext>
                </a:extLst>
              </a:tr>
              <a:tr h="1691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GEM X-ray test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UVA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27583"/>
                  </a:ext>
                </a:extLst>
              </a:tr>
              <a:tr h="1691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VMM setup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UVA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451233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FADC VXS readout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Liu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46267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FADC performance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Liu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212775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Data transfer silo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err="1">
                          <a:effectLst/>
                        </a:rPr>
                        <a:t>Barkus</a:t>
                      </a:r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2020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2021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894202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Cerenkov readout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Hall A postdoc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Liu</a:t>
                      </a: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9270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PVDIS trigger prototype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Liu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UVA</a:t>
                      </a: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395804"/>
                  </a:ext>
                </a:extLst>
              </a:tr>
              <a:tr h="4144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Data reduction algorithm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UVA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 err="1">
                          <a:effectLst/>
                        </a:rPr>
                        <a:t>Barcus</a:t>
                      </a:r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6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868758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L3 farm need evaluation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90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Hall A postdoc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Hall A postdoc</a:t>
                      </a: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012979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Test stand - beam test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Liu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197690"/>
                  </a:ext>
                </a:extLst>
              </a:tr>
              <a:tr h="250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Deadtime for PVDIS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Liu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Total</a:t>
                      </a:r>
                    </a:p>
                  </a:txBody>
                  <a:tcPr marL="4257" marR="4257" marT="2838" marB="2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16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560661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SIDIS trigger prototype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Hall A postdoc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679562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MRPC readout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Hall A postdoc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667382"/>
                  </a:ext>
                </a:extLst>
              </a:tr>
              <a:tr h="3327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SPD readout and test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Hall A postdoc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48072"/>
                  </a:ext>
                </a:extLst>
              </a:tr>
              <a:tr h="87437"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05639"/>
                  </a:ext>
                </a:extLst>
              </a:tr>
              <a:tr h="1691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Total months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19</a:t>
                      </a: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dirty="0">
                        <a:effectLst/>
                      </a:endParaRPr>
                    </a:p>
                  </a:txBody>
                  <a:tcPr marL="4257" marR="4257" marT="2838" marB="283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4775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EA2223-219F-40D9-A6C6-C7040779BFD7}"/>
              </a:ext>
            </a:extLst>
          </p:cNvPr>
          <p:cNvSpPr txBox="1"/>
          <p:nvPr/>
        </p:nvSpPr>
        <p:spPr>
          <a:xfrm>
            <a:off x="680383" y="6834165"/>
            <a:ext cx="944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JLab</a:t>
            </a:r>
            <a:r>
              <a:rPr lang="en-US" dirty="0"/>
              <a:t> staff : Ed </a:t>
            </a:r>
            <a:r>
              <a:rPr lang="en-US" dirty="0" err="1"/>
              <a:t>Jastzremski</a:t>
            </a:r>
            <a:r>
              <a:rPr lang="en-US" dirty="0"/>
              <a:t>, Benjamin Raydo, Bryan Moffit, Alexandre </a:t>
            </a:r>
            <a:r>
              <a:rPr lang="en-US" dirty="0" err="1"/>
              <a:t>Camsonne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77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90D8-E75F-4505-A4CE-30704B1F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FA31E-5804-43E1-8384-EAFC1CFE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38" y="1285613"/>
            <a:ext cx="6724005" cy="55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FE5E-CDE8-47D8-9DBA-1E393934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F636E-5398-4C79-9EC3-D68AC9B32273}"/>
              </a:ext>
            </a:extLst>
          </p:cNvPr>
          <p:cNvSpPr txBox="1"/>
          <p:nvPr/>
        </p:nvSpPr>
        <p:spPr>
          <a:xfrm>
            <a:off x="990975" y="2253733"/>
            <a:ext cx="9391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lead items 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workforce identified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UMASS DAQ test stand being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VMM3 protype board ongoing for test with high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VTP readout scheme ongoing will be reused for fast APV25 readout with VTP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2 to 3 months delay due to COVID</a:t>
            </a:r>
          </a:p>
        </p:txBody>
      </p:sp>
    </p:spTree>
    <p:extLst>
      <p:ext uri="{BB962C8B-B14F-4D97-AF65-F5344CB8AC3E}">
        <p14:creationId xmlns:p14="http://schemas.microsoft.com/office/powerpoint/2010/main" val="171990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B308-B727-41C0-87A3-519A4C31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0FD8-9433-4034-8CA3-6D688313A79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71917" y="1308224"/>
            <a:ext cx="12099304" cy="438588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Tasks / milestone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GANTT chart task and COVID impact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Tasks status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ASOC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Workforce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Spending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813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E04-6A21-4708-97E0-3AE83D3E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milestones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B9588-8D53-443F-ADF0-5FC0D225CEB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5060" y="1464013"/>
            <a:ext cx="12913468" cy="565177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A : VMM high rate test</a:t>
            </a:r>
          </a:p>
          <a:p>
            <a:pPr lvl="1"/>
            <a:r>
              <a:rPr lang="en-US" dirty="0"/>
              <a:t>A1 : procure evaluation board April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A2 : develop direct readout / study behavior in high background February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A3 : determine maximum trigger rate June 1</a:t>
            </a:r>
            <a:r>
              <a:rPr lang="en-US" baseline="30000" dirty="0"/>
              <a:t>st</a:t>
            </a:r>
            <a:r>
              <a:rPr lang="en-US" dirty="0"/>
              <a:t> 2021</a:t>
            </a:r>
          </a:p>
          <a:p>
            <a:r>
              <a:rPr lang="en-US" dirty="0"/>
              <a:t>B : APV rate capability</a:t>
            </a:r>
          </a:p>
          <a:p>
            <a:pPr lvl="1"/>
            <a:r>
              <a:rPr lang="en-US" dirty="0"/>
              <a:t>B1 : develop Fast Readout August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B2 : demonstrate 100 </a:t>
            </a:r>
            <a:r>
              <a:rPr lang="en-US" dirty="0" err="1"/>
              <a:t>KHz</a:t>
            </a:r>
            <a:r>
              <a:rPr lang="en-US" dirty="0"/>
              <a:t> rate December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r>
              <a:rPr lang="en-US" dirty="0"/>
              <a:t>C : FADC development</a:t>
            </a:r>
          </a:p>
          <a:p>
            <a:pPr lvl="1"/>
            <a:r>
              <a:rPr lang="en-US" dirty="0"/>
              <a:t>C1 : Fast VXS readout  August 15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C2 : Calorimeter trigger September 15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C3 : PVDIS trigger and test February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C4 : PVDIS trigger and test 2 sectors  May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C5 : SIDIS trigger and test  July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r>
              <a:rPr lang="en-US" dirty="0"/>
              <a:t>D : Gas Cerenkov</a:t>
            </a:r>
          </a:p>
          <a:p>
            <a:pPr lvl="1"/>
            <a:r>
              <a:rPr lang="en-US" dirty="0"/>
              <a:t>D1 : readout for Cerenkov test April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D2 : Cerenkov data with high background  June 15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D3 : MAROC data with high background  July 15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D4 : evaluation improvement with MAROC pixel readout April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r>
              <a:rPr lang="en-US" dirty="0"/>
              <a:t>E : NALU Time of flight chip</a:t>
            </a:r>
          </a:p>
          <a:p>
            <a:pPr lvl="1"/>
            <a:r>
              <a:rPr lang="en-US" dirty="0"/>
              <a:t>E1 : install evaluation board April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E2 : sample high background data August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E3 : timing resolution April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4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7548321E-247D-4164-9224-EE644673C08C}"/>
              </a:ext>
            </a:extLst>
          </p:cNvPr>
          <p:cNvSpPr/>
          <p:nvPr/>
        </p:nvSpPr>
        <p:spPr>
          <a:xfrm>
            <a:off x="5006626" y="4574362"/>
            <a:ext cx="272845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2" name="Line"/>
          <p:cNvSpPr/>
          <p:nvPr/>
        </p:nvSpPr>
        <p:spPr>
          <a:xfrm flipV="1">
            <a:off x="3627516" y="1743600"/>
            <a:ext cx="1" cy="46219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3" name="Line"/>
          <p:cNvSpPr/>
          <p:nvPr/>
        </p:nvSpPr>
        <p:spPr>
          <a:xfrm flipV="1">
            <a:off x="4939053" y="1757560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" name="Line"/>
          <p:cNvSpPr/>
          <p:nvPr/>
        </p:nvSpPr>
        <p:spPr>
          <a:xfrm flipV="1">
            <a:off x="6243588" y="1757560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5" name="Line"/>
          <p:cNvSpPr/>
          <p:nvPr/>
        </p:nvSpPr>
        <p:spPr>
          <a:xfrm flipV="1">
            <a:off x="7526824" y="1757560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8" name="Feb 1st"/>
          <p:cNvSpPr txBox="1"/>
          <p:nvPr/>
        </p:nvSpPr>
        <p:spPr>
          <a:xfrm>
            <a:off x="836249" y="1277482"/>
            <a:ext cx="80196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Feb 1st</a:t>
            </a:r>
          </a:p>
        </p:txBody>
      </p:sp>
      <p:sp>
        <p:nvSpPr>
          <p:cNvPr id="141" name="Mar 1st"/>
          <p:cNvSpPr txBox="1"/>
          <p:nvPr/>
        </p:nvSpPr>
        <p:spPr>
          <a:xfrm>
            <a:off x="2146574" y="1254823"/>
            <a:ext cx="800359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>
                <a:solidFill>
                  <a:srgbClr val="000000"/>
                </a:solidFill>
                <a:latin typeface="Helvetica Neue"/>
                <a:sym typeface="Helvetica Neue"/>
              </a:rPr>
              <a:t>Mar 1st</a:t>
            </a:r>
          </a:p>
        </p:txBody>
      </p:sp>
      <p:sp>
        <p:nvSpPr>
          <p:cNvPr id="144" name="Apr 1st"/>
          <p:cNvSpPr txBox="1"/>
          <p:nvPr/>
        </p:nvSpPr>
        <p:spPr>
          <a:xfrm>
            <a:off x="3463722" y="1254823"/>
            <a:ext cx="78913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>
                <a:solidFill>
                  <a:srgbClr val="000000"/>
                </a:solidFill>
                <a:latin typeface="Helvetica Neue"/>
                <a:sym typeface="Helvetica Neue"/>
              </a:rPr>
              <a:t>Apr 1st</a:t>
            </a:r>
          </a:p>
        </p:txBody>
      </p:sp>
      <p:sp>
        <p:nvSpPr>
          <p:cNvPr id="147" name="May 1st"/>
          <p:cNvSpPr txBox="1"/>
          <p:nvPr/>
        </p:nvSpPr>
        <p:spPr>
          <a:xfrm>
            <a:off x="4744213" y="1254823"/>
            <a:ext cx="83722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>
                <a:solidFill>
                  <a:srgbClr val="000000"/>
                </a:solidFill>
                <a:latin typeface="Helvetica Neue"/>
                <a:sym typeface="Helvetica Neue"/>
              </a:rPr>
              <a:t>May 1st</a:t>
            </a:r>
          </a:p>
        </p:txBody>
      </p:sp>
      <p:sp>
        <p:nvSpPr>
          <p:cNvPr id="150" name="June 1st"/>
          <p:cNvSpPr txBox="1"/>
          <p:nvPr/>
        </p:nvSpPr>
        <p:spPr>
          <a:xfrm>
            <a:off x="5985771" y="1254823"/>
            <a:ext cx="920584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June 1st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6A321664-0268-4478-A2E3-92672026664B}"/>
              </a:ext>
            </a:extLst>
          </p:cNvPr>
          <p:cNvSpPr/>
          <p:nvPr/>
        </p:nvSpPr>
        <p:spPr>
          <a:xfrm flipV="1">
            <a:off x="8871384" y="1743601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82D915EB-B311-467D-A0ED-A6180579E2B0}"/>
              </a:ext>
            </a:extLst>
          </p:cNvPr>
          <p:cNvSpPr/>
          <p:nvPr/>
        </p:nvSpPr>
        <p:spPr>
          <a:xfrm flipV="1">
            <a:off x="10154620" y="1743601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" name="June 1st">
            <a:extLst>
              <a:ext uri="{FF2B5EF4-FFF2-40B4-BE49-F238E27FC236}">
                <a16:creationId xmlns:a16="http://schemas.microsoft.com/office/drawing/2014/main" id="{AB3B2015-06DB-4C27-AE08-7E27FE6F14DE}"/>
              </a:ext>
            </a:extLst>
          </p:cNvPr>
          <p:cNvSpPr txBox="1"/>
          <p:nvPr/>
        </p:nvSpPr>
        <p:spPr>
          <a:xfrm>
            <a:off x="7253652" y="1254822"/>
            <a:ext cx="85005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</a:t>
            </a:r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ly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64" name="Standard DAQ order">
            <a:extLst>
              <a:ext uri="{FF2B5EF4-FFF2-40B4-BE49-F238E27FC236}">
                <a16:creationId xmlns:a16="http://schemas.microsoft.com/office/drawing/2014/main" id="{3A775066-5081-4680-A675-6C2492CC1DB5}"/>
              </a:ext>
            </a:extLst>
          </p:cNvPr>
          <p:cNvSpPr/>
          <p:nvPr/>
        </p:nvSpPr>
        <p:spPr>
          <a:xfrm>
            <a:off x="6255837" y="3575866"/>
            <a:ext cx="326393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Fast FADC VXS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B36DA3-BB27-4C41-BDA3-B0CE02B2ABA0}"/>
              </a:ext>
            </a:extLst>
          </p:cNvPr>
          <p:cNvSpPr/>
          <p:nvPr/>
        </p:nvSpPr>
        <p:spPr>
          <a:xfrm>
            <a:off x="9533132" y="3623720"/>
            <a:ext cx="1282707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6" name="Standard DAQ order">
            <a:extLst>
              <a:ext uri="{FF2B5EF4-FFF2-40B4-BE49-F238E27FC236}">
                <a16:creationId xmlns:a16="http://schemas.microsoft.com/office/drawing/2014/main" id="{C9B949D3-FDDE-4345-803C-FB84D772FF85}"/>
              </a:ext>
            </a:extLst>
          </p:cNvPr>
          <p:cNvSpPr/>
          <p:nvPr/>
        </p:nvSpPr>
        <p:spPr>
          <a:xfrm>
            <a:off x="10811224" y="3571622"/>
            <a:ext cx="80932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Calorimeter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8" name="Tank Construction">
            <a:extLst>
              <a:ext uri="{FF2B5EF4-FFF2-40B4-BE49-F238E27FC236}">
                <a16:creationId xmlns:a16="http://schemas.microsoft.com/office/drawing/2014/main" id="{3F24A4E7-58F2-4642-9304-D34AA2E53C4E}"/>
              </a:ext>
            </a:extLst>
          </p:cNvPr>
          <p:cNvSpPr/>
          <p:nvPr/>
        </p:nvSpPr>
        <p:spPr>
          <a:xfrm>
            <a:off x="4944216" y="2680468"/>
            <a:ext cx="393233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Implement APV25 fast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45A9F0-92D5-4C3B-B851-91FC07EFD97D}"/>
              </a:ext>
            </a:extLst>
          </p:cNvPr>
          <p:cNvSpPr/>
          <p:nvPr/>
        </p:nvSpPr>
        <p:spPr>
          <a:xfrm>
            <a:off x="8876549" y="2728322"/>
            <a:ext cx="1293660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DBC191-6578-4F62-96E3-54FE2C402007}"/>
              </a:ext>
            </a:extLst>
          </p:cNvPr>
          <p:cNvSpPr/>
          <p:nvPr/>
        </p:nvSpPr>
        <p:spPr>
          <a:xfrm>
            <a:off x="11632005" y="3611822"/>
            <a:ext cx="517942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7" name="Line">
            <a:extLst>
              <a:ext uri="{FF2B5EF4-FFF2-40B4-BE49-F238E27FC236}">
                <a16:creationId xmlns:a16="http://schemas.microsoft.com/office/drawing/2014/main" id="{9595F94B-2829-4A82-AE04-AD73F2FE2D70}"/>
              </a:ext>
            </a:extLst>
          </p:cNvPr>
          <p:cNvSpPr/>
          <p:nvPr/>
        </p:nvSpPr>
        <p:spPr>
          <a:xfrm flipV="1">
            <a:off x="2315978" y="1729641"/>
            <a:ext cx="1" cy="46219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9219722C-40EA-4E2B-96DE-BB62B9C5B101}"/>
              </a:ext>
            </a:extLst>
          </p:cNvPr>
          <p:cNvSpPr/>
          <p:nvPr/>
        </p:nvSpPr>
        <p:spPr>
          <a:xfrm flipV="1">
            <a:off x="3627516" y="1743601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2C5664-C689-4E16-9C2F-62EA136918B9}"/>
              </a:ext>
            </a:extLst>
          </p:cNvPr>
          <p:cNvGrpSpPr/>
          <p:nvPr/>
        </p:nvGrpSpPr>
        <p:grpSpPr>
          <a:xfrm>
            <a:off x="11148192" y="1232608"/>
            <a:ext cx="1835091" cy="5136941"/>
            <a:chOff x="3522508" y="2207367"/>
            <a:chExt cx="3328257" cy="9316733"/>
          </a:xfrm>
        </p:grpSpPr>
        <p:sp>
          <p:nvSpPr>
            <p:cNvPr id="81" name="Line">
              <a:extLst>
                <a:ext uri="{FF2B5EF4-FFF2-40B4-BE49-F238E27FC236}">
                  <a16:creationId xmlns:a16="http://schemas.microsoft.com/office/drawing/2014/main" id="{80581D0B-3EBE-424F-819D-42901BE32315}"/>
                </a:ext>
              </a:extLst>
            </p:cNvPr>
            <p:cNvSpPr/>
            <p:nvPr/>
          </p:nvSpPr>
          <p:spPr>
            <a:xfrm flipV="1">
              <a:off x="6841399" y="2978830"/>
              <a:ext cx="9366" cy="854527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55181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764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82" name="Dec 1st">
              <a:extLst>
                <a:ext uri="{FF2B5EF4-FFF2-40B4-BE49-F238E27FC236}">
                  <a16:creationId xmlns:a16="http://schemas.microsoft.com/office/drawing/2014/main" id="{FD50B09E-88E7-4C13-94C0-4DE013774596}"/>
                </a:ext>
              </a:extLst>
            </p:cNvPr>
            <p:cNvSpPr txBox="1"/>
            <p:nvPr/>
          </p:nvSpPr>
          <p:spPr>
            <a:xfrm>
              <a:off x="3522508" y="2207367"/>
              <a:ext cx="1410886" cy="564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8009" tIns="28009" rIns="28009" bIns="28009" anchor="ctr">
              <a:spAutoFit/>
            </a:bodyPr>
            <a:lstStyle/>
            <a:p>
              <a:pPr algn="ctr" defTabSz="455181" hangingPunct="0"/>
              <a:r>
                <a:rPr lang="en-US" sz="1654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Oct</a:t>
              </a:r>
              <a:r>
                <a:rPr sz="1654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 1st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B84041-299C-4C02-9653-0C1D111480F8}"/>
              </a:ext>
            </a:extLst>
          </p:cNvPr>
          <p:cNvGrpSpPr/>
          <p:nvPr/>
        </p:nvGrpSpPr>
        <p:grpSpPr>
          <a:xfrm>
            <a:off x="9468589" y="1254822"/>
            <a:ext cx="2017465" cy="5114727"/>
            <a:chOff x="476258" y="2247655"/>
            <a:chExt cx="3659022" cy="9276444"/>
          </a:xfrm>
        </p:grpSpPr>
        <p:sp>
          <p:nvSpPr>
            <p:cNvPr id="90" name="Start of funding:…">
              <a:extLst>
                <a:ext uri="{FF2B5EF4-FFF2-40B4-BE49-F238E27FC236}">
                  <a16:creationId xmlns:a16="http://schemas.microsoft.com/office/drawing/2014/main" id="{1F0E30E4-4C52-4C16-8178-139FBA4C7FB1}"/>
                </a:ext>
              </a:extLst>
            </p:cNvPr>
            <p:cNvSpPr txBox="1"/>
            <p:nvPr/>
          </p:nvSpPr>
          <p:spPr>
            <a:xfrm>
              <a:off x="476258" y="2247655"/>
              <a:ext cx="2677618" cy="564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8009" tIns="28009" rIns="28009" bIns="28009" anchor="ctr">
              <a:spAutoFit/>
            </a:bodyPr>
            <a:lstStyle/>
            <a:p>
              <a:pPr algn="ctr" defTabSz="455181" hangingPunct="0"/>
              <a:r>
                <a:rPr lang="en-US" sz="1654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Sept 1st</a:t>
              </a:r>
              <a:endParaRPr sz="1654" b="1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91" name="Line">
              <a:extLst>
                <a:ext uri="{FF2B5EF4-FFF2-40B4-BE49-F238E27FC236}">
                  <a16:creationId xmlns:a16="http://schemas.microsoft.com/office/drawing/2014/main" id="{910BA0F9-77C8-4C42-867D-4795DA40DF1F}"/>
                </a:ext>
              </a:extLst>
            </p:cNvPr>
            <p:cNvSpPr/>
            <p:nvPr/>
          </p:nvSpPr>
          <p:spPr>
            <a:xfrm flipV="1">
              <a:off x="4096307" y="2978831"/>
              <a:ext cx="38973" cy="854526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55181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764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D1627B1-8B7B-49A4-9BE0-F2E84A2BD84A}"/>
              </a:ext>
            </a:extLst>
          </p:cNvPr>
          <p:cNvSpPr/>
          <p:nvPr/>
        </p:nvSpPr>
        <p:spPr>
          <a:xfrm>
            <a:off x="12133692" y="1926057"/>
            <a:ext cx="1310846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5" name="Tank Construction">
            <a:extLst>
              <a:ext uri="{FF2B5EF4-FFF2-40B4-BE49-F238E27FC236}">
                <a16:creationId xmlns:a16="http://schemas.microsoft.com/office/drawing/2014/main" id="{EEB48219-6929-4A53-934F-650FE808C147}"/>
              </a:ext>
            </a:extLst>
          </p:cNvPr>
          <p:cNvSpPr/>
          <p:nvPr/>
        </p:nvSpPr>
        <p:spPr>
          <a:xfrm>
            <a:off x="10189506" y="2678896"/>
            <a:ext cx="2773120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APV25 trigger rate capability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1" name="Tank Construction">
            <a:extLst>
              <a:ext uri="{FF2B5EF4-FFF2-40B4-BE49-F238E27FC236}">
                <a16:creationId xmlns:a16="http://schemas.microsoft.com/office/drawing/2014/main" id="{D065A215-7C90-4791-9B29-B0282E8721A3}"/>
              </a:ext>
            </a:extLst>
          </p:cNvPr>
          <p:cNvSpPr/>
          <p:nvPr/>
        </p:nvSpPr>
        <p:spPr>
          <a:xfrm>
            <a:off x="1732066" y="1895113"/>
            <a:ext cx="189770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Order VMM3 eval board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06A3E5-A4CB-4128-BDF8-1A43A4D3F8AE}"/>
              </a:ext>
            </a:extLst>
          </p:cNvPr>
          <p:cNvSpPr/>
          <p:nvPr/>
        </p:nvSpPr>
        <p:spPr>
          <a:xfrm>
            <a:off x="8234073" y="1921813"/>
            <a:ext cx="1287204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3" name="Tank Construction">
            <a:extLst>
              <a:ext uri="{FF2B5EF4-FFF2-40B4-BE49-F238E27FC236}">
                <a16:creationId xmlns:a16="http://schemas.microsoft.com/office/drawing/2014/main" id="{22A41A14-6431-4B28-8FAC-F7EC18310E20}"/>
              </a:ext>
            </a:extLst>
          </p:cNvPr>
          <p:cNvSpPr/>
          <p:nvPr/>
        </p:nvSpPr>
        <p:spPr>
          <a:xfrm>
            <a:off x="5645365" y="1873959"/>
            <a:ext cx="257647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Develop direct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4" name="Tank Construction">
            <a:extLst>
              <a:ext uri="{FF2B5EF4-FFF2-40B4-BE49-F238E27FC236}">
                <a16:creationId xmlns:a16="http://schemas.microsoft.com/office/drawing/2014/main" id="{8A0E5437-0C1C-47C5-899E-424404EF14C5}"/>
              </a:ext>
            </a:extLst>
          </p:cNvPr>
          <p:cNvSpPr/>
          <p:nvPr/>
        </p:nvSpPr>
        <p:spPr>
          <a:xfrm>
            <a:off x="9503784" y="1878203"/>
            <a:ext cx="2619396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Testing with GEM on bench </a:t>
            </a:r>
            <a:r>
              <a:rPr lang="en-US" sz="1103" kern="0" dirty="0" err="1">
                <a:solidFill>
                  <a:srgbClr val="000000"/>
                </a:solidFill>
                <a:latin typeface="Helvetica Neue Medium"/>
              </a:rPr>
              <a:t>cosmics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5" name="MAROC component order">
            <a:extLst>
              <a:ext uri="{FF2B5EF4-FFF2-40B4-BE49-F238E27FC236}">
                <a16:creationId xmlns:a16="http://schemas.microsoft.com/office/drawing/2014/main" id="{DA0815F6-2F3D-4991-8127-5B8FB60A131C}"/>
              </a:ext>
            </a:extLst>
          </p:cNvPr>
          <p:cNvSpPr/>
          <p:nvPr/>
        </p:nvSpPr>
        <p:spPr>
          <a:xfrm>
            <a:off x="1793154" y="5700963"/>
            <a:ext cx="1832757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setup AARDVARC evaluation board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A9EE208-360A-40BF-8AF9-5130BCBCFC18}"/>
              </a:ext>
            </a:extLst>
          </p:cNvPr>
          <p:cNvSpPr/>
          <p:nvPr/>
        </p:nvSpPr>
        <p:spPr>
          <a:xfrm>
            <a:off x="3625910" y="5748817"/>
            <a:ext cx="432410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7" name="MAROC component order">
            <a:extLst>
              <a:ext uri="{FF2B5EF4-FFF2-40B4-BE49-F238E27FC236}">
                <a16:creationId xmlns:a16="http://schemas.microsoft.com/office/drawing/2014/main" id="{571549EA-D496-45AE-891D-9693B5461BA6}"/>
              </a:ext>
            </a:extLst>
          </p:cNvPr>
          <p:cNvSpPr/>
          <p:nvPr/>
        </p:nvSpPr>
        <p:spPr>
          <a:xfrm>
            <a:off x="4038413" y="5610032"/>
            <a:ext cx="1100008" cy="550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with scintillator and </a:t>
            </a:r>
            <a:r>
              <a:rPr lang="en-US" sz="1103" kern="0" dirty="0" err="1">
                <a:solidFill>
                  <a:srgbClr val="000000"/>
                </a:solidFill>
                <a:latin typeface="Helvetica Neue Medium"/>
              </a:rPr>
              <a:t>cosmics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8" name="MAROC component order">
            <a:extLst>
              <a:ext uri="{FF2B5EF4-FFF2-40B4-BE49-F238E27FC236}">
                <a16:creationId xmlns:a16="http://schemas.microsoft.com/office/drawing/2014/main" id="{762FF7F0-4300-40C0-8364-A2607EA29624}"/>
              </a:ext>
            </a:extLst>
          </p:cNvPr>
          <p:cNvSpPr/>
          <p:nvPr/>
        </p:nvSpPr>
        <p:spPr>
          <a:xfrm>
            <a:off x="5138421" y="5701629"/>
            <a:ext cx="272939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with scintillator in beam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C0F05FC8-DEA9-4629-9905-B8611DD3B6DD}"/>
              </a:ext>
            </a:extLst>
          </p:cNvPr>
          <p:cNvSpPr/>
          <p:nvPr/>
        </p:nvSpPr>
        <p:spPr>
          <a:xfrm>
            <a:off x="7943625" y="1809319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A1</a:t>
            </a:r>
          </a:p>
        </p:txBody>
      </p:sp>
      <p:sp>
        <p:nvSpPr>
          <p:cNvPr id="148" name="Standard DAQ order">
            <a:extLst>
              <a:ext uri="{FF2B5EF4-FFF2-40B4-BE49-F238E27FC236}">
                <a16:creationId xmlns:a16="http://schemas.microsoft.com/office/drawing/2014/main" id="{6C9676AA-7E9E-41D1-A4A0-090F4CE66AFB}"/>
              </a:ext>
            </a:extLst>
          </p:cNvPr>
          <p:cNvSpPr/>
          <p:nvPr/>
        </p:nvSpPr>
        <p:spPr>
          <a:xfrm>
            <a:off x="1732065" y="4515191"/>
            <a:ext cx="190245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Setup Cerenkov FADC crate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49" name="MAROC component order">
            <a:extLst>
              <a:ext uri="{FF2B5EF4-FFF2-40B4-BE49-F238E27FC236}">
                <a16:creationId xmlns:a16="http://schemas.microsoft.com/office/drawing/2014/main" id="{CD32C43E-8DE2-4890-AAB2-2B67804053D8}"/>
              </a:ext>
            </a:extLst>
          </p:cNvPr>
          <p:cNvSpPr/>
          <p:nvPr/>
        </p:nvSpPr>
        <p:spPr>
          <a:xfrm>
            <a:off x="4163434" y="4361221"/>
            <a:ext cx="870458" cy="6293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with scintillator and </a:t>
            </a:r>
            <a:r>
              <a:rPr lang="en-US" sz="1103" kern="0" dirty="0" err="1">
                <a:solidFill>
                  <a:srgbClr val="000000"/>
                </a:solidFill>
                <a:latin typeface="Helvetica Neue Medium"/>
              </a:rPr>
              <a:t>cosmics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51" name="MAROC component order">
            <a:extLst>
              <a:ext uri="{FF2B5EF4-FFF2-40B4-BE49-F238E27FC236}">
                <a16:creationId xmlns:a16="http://schemas.microsoft.com/office/drawing/2014/main" id="{760480E3-FC3B-4307-BCC5-622CCD818BF5}"/>
              </a:ext>
            </a:extLst>
          </p:cNvPr>
          <p:cNvSpPr/>
          <p:nvPr/>
        </p:nvSpPr>
        <p:spPr>
          <a:xfrm>
            <a:off x="5263442" y="4542765"/>
            <a:ext cx="1471305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Cerenkov beam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56" name="Standard DAQ order">
            <a:extLst>
              <a:ext uri="{FF2B5EF4-FFF2-40B4-BE49-F238E27FC236}">
                <a16:creationId xmlns:a16="http://schemas.microsoft.com/office/drawing/2014/main" id="{808B8B12-CFB7-4B9A-8628-2486415264C8}"/>
              </a:ext>
            </a:extLst>
          </p:cNvPr>
          <p:cNvSpPr/>
          <p:nvPr/>
        </p:nvSpPr>
        <p:spPr>
          <a:xfrm>
            <a:off x="2314563" y="5116476"/>
            <a:ext cx="130582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Setup MAROC with sum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A3B790-D8F0-4448-9978-F729FF70C744}"/>
              </a:ext>
            </a:extLst>
          </p:cNvPr>
          <p:cNvSpPr/>
          <p:nvPr/>
        </p:nvSpPr>
        <p:spPr>
          <a:xfrm>
            <a:off x="3643956" y="4563045"/>
            <a:ext cx="519478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C0FDA9-7780-4193-8795-7BF43F4386FD}"/>
              </a:ext>
            </a:extLst>
          </p:cNvPr>
          <p:cNvSpPr/>
          <p:nvPr/>
        </p:nvSpPr>
        <p:spPr>
          <a:xfrm>
            <a:off x="7860164" y="5748817"/>
            <a:ext cx="1038063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DC7BA5-D828-451C-BFFB-4F70AC2C5DDF}"/>
              </a:ext>
            </a:extLst>
          </p:cNvPr>
          <p:cNvSpPr/>
          <p:nvPr/>
        </p:nvSpPr>
        <p:spPr>
          <a:xfrm>
            <a:off x="6729826" y="4590619"/>
            <a:ext cx="272845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7" name="MAROC component order">
            <a:extLst>
              <a:ext uri="{FF2B5EF4-FFF2-40B4-BE49-F238E27FC236}">
                <a16:creationId xmlns:a16="http://schemas.microsoft.com/office/drawing/2014/main" id="{9847E595-A70D-418E-A9CD-971234A80AD2}"/>
              </a:ext>
            </a:extLst>
          </p:cNvPr>
          <p:cNvSpPr/>
          <p:nvPr/>
        </p:nvSpPr>
        <p:spPr>
          <a:xfrm>
            <a:off x="6717421" y="5116476"/>
            <a:ext cx="1282707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Cerenkov beam with MAROC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0628D35-8ACD-417A-B9BB-45AC30FE7383}"/>
              </a:ext>
            </a:extLst>
          </p:cNvPr>
          <p:cNvSpPr/>
          <p:nvPr/>
        </p:nvSpPr>
        <p:spPr>
          <a:xfrm>
            <a:off x="8004929" y="5164330"/>
            <a:ext cx="302514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20853D9C-3CDD-4164-BD0C-5FE91E973347}"/>
              </a:ext>
            </a:extLst>
          </p:cNvPr>
          <p:cNvCxnSpPr>
            <a:stCxn id="151" idx="2"/>
            <a:endCxn id="87" idx="1"/>
          </p:cNvCxnSpPr>
          <p:nvPr/>
        </p:nvCxnSpPr>
        <p:spPr>
          <a:xfrm rot="16200000" flipH="1">
            <a:off x="6163201" y="4745851"/>
            <a:ext cx="390115" cy="718326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34FAA1-1F99-4EDC-9E54-0BF5D797CF1E}"/>
              </a:ext>
            </a:extLst>
          </p:cNvPr>
          <p:cNvSpPr/>
          <p:nvPr/>
        </p:nvSpPr>
        <p:spPr>
          <a:xfrm>
            <a:off x="8936352" y="4507516"/>
            <a:ext cx="3997301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Analysis</a:t>
            </a: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917EC177-4F6F-487F-8926-29276612B068}"/>
              </a:ext>
            </a:extLst>
          </p:cNvPr>
          <p:cNvSpPr/>
          <p:nvPr/>
        </p:nvSpPr>
        <p:spPr>
          <a:xfrm>
            <a:off x="8990027" y="5634838"/>
            <a:ext cx="3982928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Analysis</a:t>
            </a:r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D7B0329B-3640-45F0-9B19-87417CB7B00B}"/>
              </a:ext>
            </a:extLst>
          </p:cNvPr>
          <p:cNvSpPr/>
          <p:nvPr/>
        </p:nvSpPr>
        <p:spPr>
          <a:xfrm>
            <a:off x="8591935" y="2655453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B1</a:t>
            </a:r>
          </a:p>
        </p:txBody>
      </p:sp>
      <p:sp>
        <p:nvSpPr>
          <p:cNvPr id="104" name="Diamond 103">
            <a:extLst>
              <a:ext uri="{FF2B5EF4-FFF2-40B4-BE49-F238E27FC236}">
                <a16:creationId xmlns:a16="http://schemas.microsoft.com/office/drawing/2014/main" id="{88748DCA-649A-4228-AB07-31DDA5E680BE}"/>
              </a:ext>
            </a:extLst>
          </p:cNvPr>
          <p:cNvSpPr/>
          <p:nvPr/>
        </p:nvSpPr>
        <p:spPr>
          <a:xfrm>
            <a:off x="9259271" y="3489816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C1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B680EA40-C2A3-4CBF-98B0-F608ADD95E0F}"/>
              </a:ext>
            </a:extLst>
          </p:cNvPr>
          <p:cNvSpPr/>
          <p:nvPr/>
        </p:nvSpPr>
        <p:spPr>
          <a:xfrm>
            <a:off x="3567334" y="4442863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D1</a:t>
            </a: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DA3E513A-170B-4D60-A8C4-6E5BBE026A50}"/>
              </a:ext>
            </a:extLst>
          </p:cNvPr>
          <p:cNvSpPr/>
          <p:nvPr/>
        </p:nvSpPr>
        <p:spPr>
          <a:xfrm>
            <a:off x="6747329" y="4450716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D2</a:t>
            </a:r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id="{D43A1104-56E1-49BD-9522-8A262C75DF5D}"/>
              </a:ext>
            </a:extLst>
          </p:cNvPr>
          <p:cNvSpPr/>
          <p:nvPr/>
        </p:nvSpPr>
        <p:spPr>
          <a:xfrm>
            <a:off x="8101598" y="5030425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D3</a:t>
            </a: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9D5FCF98-055B-4862-AE49-BD7AFC995C08}"/>
              </a:ext>
            </a:extLst>
          </p:cNvPr>
          <p:cNvSpPr/>
          <p:nvPr/>
        </p:nvSpPr>
        <p:spPr>
          <a:xfrm>
            <a:off x="3530104" y="5639903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E1</a:t>
            </a:r>
          </a:p>
        </p:txBody>
      </p:sp>
      <p:sp>
        <p:nvSpPr>
          <p:cNvPr id="121" name="Diamond 120">
            <a:extLst>
              <a:ext uri="{FF2B5EF4-FFF2-40B4-BE49-F238E27FC236}">
                <a16:creationId xmlns:a16="http://schemas.microsoft.com/office/drawing/2014/main" id="{08E49123-3E5B-4F0D-AFA6-61DE0C8E77DA}"/>
              </a:ext>
            </a:extLst>
          </p:cNvPr>
          <p:cNvSpPr/>
          <p:nvPr/>
        </p:nvSpPr>
        <p:spPr>
          <a:xfrm>
            <a:off x="8560665" y="5625281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E2</a:t>
            </a:r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712F0296-BBCF-488B-BF8B-2C5B33D0ECE2}"/>
              </a:ext>
            </a:extLst>
          </p:cNvPr>
          <p:cNvSpPr/>
          <p:nvPr/>
        </p:nvSpPr>
        <p:spPr>
          <a:xfrm flipV="1">
            <a:off x="1168124" y="1728055"/>
            <a:ext cx="1" cy="46219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0" name="Standard DAQ order">
            <a:extLst>
              <a:ext uri="{FF2B5EF4-FFF2-40B4-BE49-F238E27FC236}">
                <a16:creationId xmlns:a16="http://schemas.microsoft.com/office/drawing/2014/main" id="{B38CB770-530E-4371-90B6-569E915C38B1}"/>
              </a:ext>
            </a:extLst>
          </p:cNvPr>
          <p:cNvSpPr/>
          <p:nvPr/>
        </p:nvSpPr>
        <p:spPr>
          <a:xfrm>
            <a:off x="12153400" y="3561884"/>
            <a:ext cx="1300631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Cerenkov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F3675-B311-45DD-B1F1-B0AA363D6347}"/>
              </a:ext>
            </a:extLst>
          </p:cNvPr>
          <p:cNvSpPr/>
          <p:nvPr/>
        </p:nvSpPr>
        <p:spPr>
          <a:xfrm>
            <a:off x="5545872" y="3790921"/>
            <a:ext cx="2472109" cy="271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" name="Jan 1st">
            <a:extLst>
              <a:ext uri="{FF2B5EF4-FFF2-40B4-BE49-F238E27FC236}">
                <a16:creationId xmlns:a16="http://schemas.microsoft.com/office/drawing/2014/main" id="{A7EC07C0-0C6D-4853-9734-D8CB90725F4B}"/>
              </a:ext>
            </a:extLst>
          </p:cNvPr>
          <p:cNvSpPr txBox="1"/>
          <p:nvPr/>
        </p:nvSpPr>
        <p:spPr>
          <a:xfrm>
            <a:off x="12520650" y="1236733"/>
            <a:ext cx="826006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Nov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C44E99-EEA0-4ECA-8004-8B3E928C93C3}"/>
              </a:ext>
            </a:extLst>
          </p:cNvPr>
          <p:cNvSpPr/>
          <p:nvPr/>
        </p:nvSpPr>
        <p:spPr>
          <a:xfrm rot="5400000">
            <a:off x="8266213" y="405301"/>
            <a:ext cx="1228117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" name="Feb 1st">
            <a:extLst>
              <a:ext uri="{FF2B5EF4-FFF2-40B4-BE49-F238E27FC236}">
                <a16:creationId xmlns:a16="http://schemas.microsoft.com/office/drawing/2014/main" id="{C6537423-43BE-4CCF-ABBE-8519A7BFC4B6}"/>
              </a:ext>
            </a:extLst>
          </p:cNvPr>
          <p:cNvSpPr txBox="1"/>
          <p:nvPr/>
        </p:nvSpPr>
        <p:spPr>
          <a:xfrm>
            <a:off x="8465723" y="1256968"/>
            <a:ext cx="83722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Aug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D30A8D-2887-4B12-BD3A-3C6ED8A10E77}"/>
              </a:ext>
            </a:extLst>
          </p:cNvPr>
          <p:cNvSpPr txBox="1"/>
          <p:nvPr/>
        </p:nvSpPr>
        <p:spPr>
          <a:xfrm flipH="1">
            <a:off x="2938404" y="684712"/>
            <a:ext cx="1225030" cy="311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Medcon6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7ADB4A-33FE-4F77-92B6-A04E60CE41B2}"/>
              </a:ext>
            </a:extLst>
          </p:cNvPr>
          <p:cNvSpPr txBox="1"/>
          <p:nvPr/>
        </p:nvSpPr>
        <p:spPr>
          <a:xfrm flipH="1">
            <a:off x="5767625" y="690431"/>
            <a:ext cx="1225030" cy="311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Medcon5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D4DF0702-7E6C-4421-B3A1-FCE664D56C5E}"/>
              </a:ext>
            </a:extLst>
          </p:cNvPr>
          <p:cNvSpPr/>
          <p:nvPr/>
        </p:nvSpPr>
        <p:spPr>
          <a:xfrm rot="5400000">
            <a:off x="6224579" y="868618"/>
            <a:ext cx="311122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D3DFEC0E-459A-47E8-AC3C-5446B64DC8BC}"/>
              </a:ext>
            </a:extLst>
          </p:cNvPr>
          <p:cNvSpPr/>
          <p:nvPr/>
        </p:nvSpPr>
        <p:spPr>
          <a:xfrm rot="5400000">
            <a:off x="3321423" y="874877"/>
            <a:ext cx="311122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"/>
          <p:cNvSpPr/>
          <p:nvPr/>
        </p:nvSpPr>
        <p:spPr>
          <a:xfrm flipV="1">
            <a:off x="4083009" y="1638194"/>
            <a:ext cx="5164" cy="47115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2" name="Line"/>
          <p:cNvSpPr/>
          <p:nvPr/>
        </p:nvSpPr>
        <p:spPr>
          <a:xfrm flipV="1">
            <a:off x="5299519" y="1638194"/>
            <a:ext cx="1429" cy="47115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1" name="Mar 1st"/>
          <p:cNvSpPr txBox="1"/>
          <p:nvPr/>
        </p:nvSpPr>
        <p:spPr>
          <a:xfrm>
            <a:off x="2348495" y="1203432"/>
            <a:ext cx="790741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Jan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23" name="Line"/>
          <p:cNvSpPr/>
          <p:nvPr/>
        </p:nvSpPr>
        <p:spPr>
          <a:xfrm flipV="1">
            <a:off x="6558592" y="1638194"/>
            <a:ext cx="1429" cy="47115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4" name="Apr 1st"/>
          <p:cNvSpPr txBox="1"/>
          <p:nvPr/>
        </p:nvSpPr>
        <p:spPr>
          <a:xfrm>
            <a:off x="3550357" y="1203432"/>
            <a:ext cx="80196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Feb 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1st</a:t>
            </a:r>
          </a:p>
        </p:txBody>
      </p:sp>
      <p:sp>
        <p:nvSpPr>
          <p:cNvPr id="124" name="Line"/>
          <p:cNvSpPr/>
          <p:nvPr/>
        </p:nvSpPr>
        <p:spPr>
          <a:xfrm flipV="1">
            <a:off x="7843946" y="1638194"/>
            <a:ext cx="1430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7" name="May 1st"/>
          <p:cNvSpPr txBox="1"/>
          <p:nvPr/>
        </p:nvSpPr>
        <p:spPr>
          <a:xfrm>
            <a:off x="4763881" y="1203432"/>
            <a:ext cx="1048824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Ma</a:t>
            </a:r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rch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9233932" y="1638195"/>
            <a:ext cx="1429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0" name="June 1st"/>
          <p:cNvSpPr txBox="1"/>
          <p:nvPr/>
        </p:nvSpPr>
        <p:spPr>
          <a:xfrm>
            <a:off x="6224399" y="1203432"/>
            <a:ext cx="907760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April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59" name="2020"/>
          <p:cNvSpPr txBox="1"/>
          <p:nvPr/>
        </p:nvSpPr>
        <p:spPr>
          <a:xfrm>
            <a:off x="1111602" y="857635"/>
            <a:ext cx="1954521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2020                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202</a:t>
            </a:r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1</a:t>
            </a:r>
            <a:endParaRPr sz="1654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6A321664-0268-4478-A2E3-92672026664B}"/>
              </a:ext>
            </a:extLst>
          </p:cNvPr>
          <p:cNvSpPr/>
          <p:nvPr/>
        </p:nvSpPr>
        <p:spPr>
          <a:xfrm flipH="1" flipV="1">
            <a:off x="10519286" y="1638195"/>
            <a:ext cx="14409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" name="June 1st">
            <a:extLst>
              <a:ext uri="{FF2B5EF4-FFF2-40B4-BE49-F238E27FC236}">
                <a16:creationId xmlns:a16="http://schemas.microsoft.com/office/drawing/2014/main" id="{AB3B2015-06DB-4C27-AE08-7E27FE6F14DE}"/>
              </a:ext>
            </a:extLst>
          </p:cNvPr>
          <p:cNvSpPr txBox="1"/>
          <p:nvPr/>
        </p:nvSpPr>
        <p:spPr>
          <a:xfrm>
            <a:off x="7543590" y="1203432"/>
            <a:ext cx="83722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May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75" name="Standard DAQ order">
            <a:extLst>
              <a:ext uri="{FF2B5EF4-FFF2-40B4-BE49-F238E27FC236}">
                <a16:creationId xmlns:a16="http://schemas.microsoft.com/office/drawing/2014/main" id="{E9C42F3F-59B2-4485-95EE-26AD206C1154}"/>
              </a:ext>
            </a:extLst>
          </p:cNvPr>
          <p:cNvSpPr/>
          <p:nvPr/>
        </p:nvSpPr>
        <p:spPr>
          <a:xfrm>
            <a:off x="10165452" y="3527659"/>
            <a:ext cx="129427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SIDIS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E3BFD7-948F-4E46-9909-D893FEDAA89B}"/>
              </a:ext>
            </a:extLst>
          </p:cNvPr>
          <p:cNvSpPr/>
          <p:nvPr/>
        </p:nvSpPr>
        <p:spPr>
          <a:xfrm>
            <a:off x="8956962" y="3566251"/>
            <a:ext cx="1205637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EDBCBE-2349-4551-BCF6-896B1BDC8464}"/>
              </a:ext>
            </a:extLst>
          </p:cNvPr>
          <p:cNvSpPr/>
          <p:nvPr/>
        </p:nvSpPr>
        <p:spPr>
          <a:xfrm>
            <a:off x="11468640" y="3575513"/>
            <a:ext cx="597545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7" name="MaPMT WLS coating">
            <a:extLst>
              <a:ext uri="{FF2B5EF4-FFF2-40B4-BE49-F238E27FC236}">
                <a16:creationId xmlns:a16="http://schemas.microsoft.com/office/drawing/2014/main" id="{14EA26E0-548A-4CC3-9CA5-B7A8A0278B4F}"/>
              </a:ext>
            </a:extLst>
          </p:cNvPr>
          <p:cNvSpPr/>
          <p:nvPr/>
        </p:nvSpPr>
        <p:spPr>
          <a:xfrm>
            <a:off x="6804695" y="1784587"/>
            <a:ext cx="2559455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Optimize VMM3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06EB54-F9F7-452C-BEB9-C3DE3B55669B}"/>
              </a:ext>
            </a:extLst>
          </p:cNvPr>
          <p:cNvSpPr/>
          <p:nvPr/>
        </p:nvSpPr>
        <p:spPr>
          <a:xfrm>
            <a:off x="9377352" y="1836396"/>
            <a:ext cx="1362460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E0D76E-6E89-42BE-8E23-538E67489277}"/>
              </a:ext>
            </a:extLst>
          </p:cNvPr>
          <p:cNvSpPr txBox="1"/>
          <p:nvPr/>
        </p:nvSpPr>
        <p:spPr>
          <a:xfrm>
            <a:off x="8050060" y="3020553"/>
            <a:ext cx="2158480" cy="362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SIDIS maximum </a:t>
            </a:r>
            <a:r>
              <a:rPr lang="en-US" sz="993" kern="0" dirty="0">
                <a:solidFill>
                  <a:srgbClr val="000000"/>
                </a:solidFill>
                <a:latin typeface="Helvetica Neue"/>
                <a:sym typeface="Helvetica Neue"/>
              </a:rPr>
              <a:t>trigger rates</a:t>
            </a:r>
          </a:p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2 sectors</a:t>
            </a:r>
          </a:p>
        </p:txBody>
      </p:sp>
      <p:sp>
        <p:nvSpPr>
          <p:cNvPr id="70" name="Standard DAQ order">
            <a:extLst>
              <a:ext uri="{FF2B5EF4-FFF2-40B4-BE49-F238E27FC236}">
                <a16:creationId xmlns:a16="http://schemas.microsoft.com/office/drawing/2014/main" id="{FBCE8916-0EFB-4D38-A5DC-63892E8161FF}"/>
              </a:ext>
            </a:extLst>
          </p:cNvPr>
          <p:cNvSpPr/>
          <p:nvPr/>
        </p:nvSpPr>
        <p:spPr>
          <a:xfrm>
            <a:off x="6427233" y="3528642"/>
            <a:ext cx="2477007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PVDIS trigger 2 sectors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6E8CB-83D4-4ED9-8886-CC93B393F389}"/>
              </a:ext>
            </a:extLst>
          </p:cNvPr>
          <p:cNvSpPr txBox="1"/>
          <p:nvPr/>
        </p:nvSpPr>
        <p:spPr>
          <a:xfrm flipH="1">
            <a:off x="9686894" y="1727308"/>
            <a:ext cx="1869800" cy="463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32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Maximum rate achievable with VMM3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A532E2-B568-4B0F-9862-1853D645004B}"/>
              </a:ext>
            </a:extLst>
          </p:cNvPr>
          <p:cNvSpPr/>
          <p:nvPr/>
        </p:nvSpPr>
        <p:spPr>
          <a:xfrm>
            <a:off x="4363612" y="1857786"/>
            <a:ext cx="1244768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A1E0A-DA1E-41FA-9BFF-F6CCF370854F}"/>
              </a:ext>
            </a:extLst>
          </p:cNvPr>
          <p:cNvSpPr txBox="1"/>
          <p:nvPr/>
        </p:nvSpPr>
        <p:spPr>
          <a:xfrm>
            <a:off x="8689767" y="4078013"/>
            <a:ext cx="2158480" cy="362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sym typeface="Helvetica Neue"/>
              </a:rPr>
              <a:t>PV</a:t>
            </a:r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IDIS maximum </a:t>
            </a:r>
            <a:r>
              <a:rPr lang="en-US" sz="993" kern="0" dirty="0">
                <a:solidFill>
                  <a:srgbClr val="000000"/>
                </a:solidFill>
                <a:latin typeface="Helvetica Neue"/>
                <a:sym typeface="Helvetica Neue"/>
              </a:rPr>
              <a:t>trigger rates</a:t>
            </a:r>
          </a:p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2 sectors</a:t>
            </a: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CF70B3B0-11F0-4A59-B619-65FC10F4FB2C}"/>
              </a:ext>
            </a:extLst>
          </p:cNvPr>
          <p:cNvSpPr/>
          <p:nvPr/>
        </p:nvSpPr>
        <p:spPr>
          <a:xfrm>
            <a:off x="9091569" y="1754945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A3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CDA0B9C2-1F8D-4407-888E-333E7D2B45D2}"/>
              </a:ext>
            </a:extLst>
          </p:cNvPr>
          <p:cNvSpPr/>
          <p:nvPr/>
        </p:nvSpPr>
        <p:spPr>
          <a:xfrm>
            <a:off x="8627824" y="3485365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C3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BB426E93-FEBF-49F0-B35C-42812AC573AB}"/>
              </a:ext>
            </a:extLst>
          </p:cNvPr>
          <p:cNvSpPr/>
          <p:nvPr/>
        </p:nvSpPr>
        <p:spPr>
          <a:xfrm>
            <a:off x="11809989" y="3441609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C4</a:t>
            </a:r>
          </a:p>
        </p:txBody>
      </p: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78B29CFB-DF0A-41C3-8C93-1E1EF5ACF152}"/>
              </a:ext>
            </a:extLst>
          </p:cNvPr>
          <p:cNvSpPr/>
          <p:nvPr/>
        </p:nvSpPr>
        <p:spPr>
          <a:xfrm>
            <a:off x="579884" y="4701419"/>
            <a:ext cx="6810290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Analysis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587B33-6DAA-436C-8EB1-A71D7383F7A6}"/>
              </a:ext>
            </a:extLst>
          </p:cNvPr>
          <p:cNvSpPr txBox="1"/>
          <p:nvPr/>
        </p:nvSpPr>
        <p:spPr>
          <a:xfrm flipH="1">
            <a:off x="8134470" y="4545183"/>
            <a:ext cx="1067322" cy="73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summed vs pixel readout for Cerenkov</a:t>
            </a: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D393DBE1-F713-4E9F-8AB8-03B2004CDE96}"/>
              </a:ext>
            </a:extLst>
          </p:cNvPr>
          <p:cNvSpPr/>
          <p:nvPr/>
        </p:nvSpPr>
        <p:spPr>
          <a:xfrm>
            <a:off x="614973" y="5546585"/>
            <a:ext cx="6799961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Analysis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68AAA23-EEC4-4A10-A5D2-69740DBB4AC7}"/>
              </a:ext>
            </a:extLst>
          </p:cNvPr>
          <p:cNvSpPr txBox="1"/>
          <p:nvPr/>
        </p:nvSpPr>
        <p:spPr>
          <a:xfrm flipH="1">
            <a:off x="8212283" y="5449459"/>
            <a:ext cx="1067322" cy="1244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timing resolution ARDVAARC and FADC</a:t>
            </a:r>
          </a:p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sym typeface="Helvetica Neue"/>
              </a:rPr>
              <a:t>In high background</a:t>
            </a:r>
            <a:endParaRPr lang="en-US" sz="1103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Diamond 135">
            <a:extLst>
              <a:ext uri="{FF2B5EF4-FFF2-40B4-BE49-F238E27FC236}">
                <a16:creationId xmlns:a16="http://schemas.microsoft.com/office/drawing/2014/main" id="{01FD3193-20C9-47DE-8A83-C50A1B1C3099}"/>
              </a:ext>
            </a:extLst>
          </p:cNvPr>
          <p:cNvSpPr/>
          <p:nvPr/>
        </p:nvSpPr>
        <p:spPr>
          <a:xfrm>
            <a:off x="7396056" y="4712251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D4</a:t>
            </a:r>
          </a:p>
        </p:txBody>
      </p:sp>
      <p:sp>
        <p:nvSpPr>
          <p:cNvPr id="137" name="Diamond 136">
            <a:extLst>
              <a:ext uri="{FF2B5EF4-FFF2-40B4-BE49-F238E27FC236}">
                <a16:creationId xmlns:a16="http://schemas.microsoft.com/office/drawing/2014/main" id="{D09CC378-24A6-4349-B6A3-0C8D03B2D6AB}"/>
              </a:ext>
            </a:extLst>
          </p:cNvPr>
          <p:cNvSpPr/>
          <p:nvPr/>
        </p:nvSpPr>
        <p:spPr>
          <a:xfrm>
            <a:off x="7396056" y="5551650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E3</a:t>
            </a:r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0D380F7D-4716-4F31-AEF3-016D8FD71727}"/>
              </a:ext>
            </a:extLst>
          </p:cNvPr>
          <p:cNvSpPr/>
          <p:nvPr/>
        </p:nvSpPr>
        <p:spPr>
          <a:xfrm flipV="1">
            <a:off x="2801290" y="1638188"/>
            <a:ext cx="1" cy="47115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3EF6CF-B7E8-4264-8402-0FC7085F1268}"/>
              </a:ext>
            </a:extLst>
          </p:cNvPr>
          <p:cNvSpPr/>
          <p:nvPr/>
        </p:nvSpPr>
        <p:spPr>
          <a:xfrm>
            <a:off x="4883712" y="3585313"/>
            <a:ext cx="1527081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2C339B-909A-4BDB-9B34-CE1CDAD89881}"/>
              </a:ext>
            </a:extLst>
          </p:cNvPr>
          <p:cNvSpPr txBox="1"/>
          <p:nvPr/>
        </p:nvSpPr>
        <p:spPr>
          <a:xfrm>
            <a:off x="2785321" y="2674616"/>
            <a:ext cx="25208" cy="311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FFFFFF"/>
                </a:solidFill>
                <a:latin typeface="Helvetica Neue"/>
                <a:sym typeface="Helvetica Neue"/>
              </a:rPr>
              <a:t>1</a:t>
            </a:r>
            <a:endParaRPr lang="en-US" sz="1654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DB10EF-6066-4D4E-8823-7F521CF70A93}"/>
              </a:ext>
            </a:extLst>
          </p:cNvPr>
          <p:cNvSpPr/>
          <p:nvPr/>
        </p:nvSpPr>
        <p:spPr>
          <a:xfrm>
            <a:off x="1297020" y="2677359"/>
            <a:ext cx="1511749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2" name="MaPMT WLS coating">
            <a:extLst>
              <a:ext uri="{FF2B5EF4-FFF2-40B4-BE49-F238E27FC236}">
                <a16:creationId xmlns:a16="http://schemas.microsoft.com/office/drawing/2014/main" id="{AA51C2DA-19F4-4A40-B4BE-03CCD9CE5D25}"/>
              </a:ext>
            </a:extLst>
          </p:cNvPr>
          <p:cNvSpPr/>
          <p:nvPr/>
        </p:nvSpPr>
        <p:spPr>
          <a:xfrm>
            <a:off x="2810247" y="1809932"/>
            <a:ext cx="144147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VMM3 with </a:t>
            </a:r>
          </a:p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high background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A243A24-E644-406A-9949-86B55198230C}"/>
              </a:ext>
            </a:extLst>
          </p:cNvPr>
          <p:cNvSpPr/>
          <p:nvPr/>
        </p:nvSpPr>
        <p:spPr>
          <a:xfrm>
            <a:off x="4058664" y="1697758"/>
            <a:ext cx="54982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A2</a:t>
            </a: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F7454B8F-2885-4747-BEE4-5B7FD61220E4}"/>
              </a:ext>
            </a:extLst>
          </p:cNvPr>
          <p:cNvSpPr/>
          <p:nvPr/>
        </p:nvSpPr>
        <p:spPr>
          <a:xfrm flipV="1">
            <a:off x="1291856" y="1657968"/>
            <a:ext cx="5164" cy="47115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959DA5-CBCC-4B63-A457-1B0AC196CF7C}"/>
              </a:ext>
            </a:extLst>
          </p:cNvPr>
          <p:cNvSpPr txBox="1"/>
          <p:nvPr/>
        </p:nvSpPr>
        <p:spPr>
          <a:xfrm flipH="1">
            <a:off x="212662" y="2229355"/>
            <a:ext cx="1965190" cy="39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APV25 </a:t>
            </a:r>
            <a:r>
              <a:rPr lang="en-US" sz="1103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r>
              <a:rPr lang="en-US" sz="1103" kern="0" dirty="0" err="1">
                <a:solidFill>
                  <a:srgbClr val="000000"/>
                </a:solidFill>
                <a:latin typeface="Helvetica Neue"/>
                <a:sym typeface="Helvetica Neue"/>
              </a:rPr>
              <a:t>Rate</a:t>
            </a:r>
            <a:r>
              <a:rPr lang="en-US" sz="1103" kern="0" dirty="0">
                <a:solidFill>
                  <a:srgbClr val="000000"/>
                </a:solidFill>
                <a:latin typeface="Helvetica Neue"/>
                <a:sym typeface="Helvetica Neue"/>
              </a:rPr>
              <a:t> with SBS</a:t>
            </a:r>
          </a:p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electronics</a:t>
            </a:r>
          </a:p>
        </p:txBody>
      </p:sp>
      <p:sp>
        <p:nvSpPr>
          <p:cNvPr id="60" name="Tank Construction">
            <a:extLst>
              <a:ext uri="{FF2B5EF4-FFF2-40B4-BE49-F238E27FC236}">
                <a16:creationId xmlns:a16="http://schemas.microsoft.com/office/drawing/2014/main" id="{EABB799D-701A-4FDB-9161-CC6BE9D22509}"/>
              </a:ext>
            </a:extLst>
          </p:cNvPr>
          <p:cNvSpPr/>
          <p:nvPr/>
        </p:nvSpPr>
        <p:spPr>
          <a:xfrm>
            <a:off x="62130" y="2630409"/>
            <a:ext cx="1229726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AV25 trigger rate capability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3BAE30C2-4350-43CD-AFAB-A3E1DDACCF1B}"/>
              </a:ext>
            </a:extLst>
          </p:cNvPr>
          <p:cNvSpPr/>
          <p:nvPr/>
        </p:nvSpPr>
        <p:spPr>
          <a:xfrm>
            <a:off x="1009487" y="2609494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B2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B48E6CDA-4F8D-4D65-BEC3-4F9516E82A00}"/>
              </a:ext>
            </a:extLst>
          </p:cNvPr>
          <p:cNvSpPr/>
          <p:nvPr/>
        </p:nvSpPr>
        <p:spPr>
          <a:xfrm>
            <a:off x="4618708" y="3489115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C2</a:t>
            </a:r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F92A6390-B5AB-45E8-877F-5D42C2DAB9B8}"/>
              </a:ext>
            </a:extLst>
          </p:cNvPr>
          <p:cNvSpPr/>
          <p:nvPr/>
        </p:nvSpPr>
        <p:spPr>
          <a:xfrm flipH="1" flipV="1">
            <a:off x="12098718" y="1657968"/>
            <a:ext cx="14409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2" name="June 1st">
            <a:extLst>
              <a:ext uri="{FF2B5EF4-FFF2-40B4-BE49-F238E27FC236}">
                <a16:creationId xmlns:a16="http://schemas.microsoft.com/office/drawing/2014/main" id="{C57CA07A-798A-4580-8995-3BD70CEDFC31}"/>
              </a:ext>
            </a:extLst>
          </p:cNvPr>
          <p:cNvSpPr txBox="1"/>
          <p:nvPr/>
        </p:nvSpPr>
        <p:spPr>
          <a:xfrm>
            <a:off x="9140655" y="1223205"/>
            <a:ext cx="80196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Jun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67" name="Standard DAQ order">
            <a:extLst>
              <a:ext uri="{FF2B5EF4-FFF2-40B4-BE49-F238E27FC236}">
                <a16:creationId xmlns:a16="http://schemas.microsoft.com/office/drawing/2014/main" id="{BE52F9E5-A472-45A6-92E0-B1DBA527224A}"/>
              </a:ext>
            </a:extLst>
          </p:cNvPr>
          <p:cNvSpPr/>
          <p:nvPr/>
        </p:nvSpPr>
        <p:spPr>
          <a:xfrm>
            <a:off x="765505" y="3527474"/>
            <a:ext cx="1300631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Cerenkov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1F745B-F2DF-4866-AB31-60A5CB6E448A}"/>
              </a:ext>
            </a:extLst>
          </p:cNvPr>
          <p:cNvSpPr/>
          <p:nvPr/>
        </p:nvSpPr>
        <p:spPr>
          <a:xfrm>
            <a:off x="2038693" y="3587226"/>
            <a:ext cx="1080877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9" name="Standard DAQ order">
            <a:extLst>
              <a:ext uri="{FF2B5EF4-FFF2-40B4-BE49-F238E27FC236}">
                <a16:creationId xmlns:a16="http://schemas.microsoft.com/office/drawing/2014/main" id="{9A828587-3660-4D06-849C-92A8D4272689}"/>
              </a:ext>
            </a:extLst>
          </p:cNvPr>
          <p:cNvSpPr/>
          <p:nvPr/>
        </p:nvSpPr>
        <p:spPr>
          <a:xfrm>
            <a:off x="3132444" y="3540787"/>
            <a:ext cx="198575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PVDIS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60E4CD72-2334-4273-B36E-719CFE6AB3E3}"/>
              </a:ext>
            </a:extLst>
          </p:cNvPr>
          <p:cNvSpPr/>
          <p:nvPr/>
        </p:nvSpPr>
        <p:spPr>
          <a:xfrm>
            <a:off x="4618679" y="3491198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C2</a:t>
            </a:r>
          </a:p>
        </p:txBody>
      </p:sp>
      <p:sp>
        <p:nvSpPr>
          <p:cNvPr id="3" name="June 1st">
            <a:extLst>
              <a:ext uri="{FF2B5EF4-FFF2-40B4-BE49-F238E27FC236}">
                <a16:creationId xmlns:a16="http://schemas.microsoft.com/office/drawing/2014/main" id="{FBFEE52C-20C3-49BC-928C-60AAADE9E682}"/>
              </a:ext>
            </a:extLst>
          </p:cNvPr>
          <p:cNvSpPr txBox="1"/>
          <p:nvPr/>
        </p:nvSpPr>
        <p:spPr>
          <a:xfrm>
            <a:off x="10260916" y="1221301"/>
            <a:ext cx="85005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July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5" name="June 1st">
            <a:extLst>
              <a:ext uri="{FF2B5EF4-FFF2-40B4-BE49-F238E27FC236}">
                <a16:creationId xmlns:a16="http://schemas.microsoft.com/office/drawing/2014/main" id="{97A22C23-AFC3-471D-A1A4-D67C7F8B283B}"/>
              </a:ext>
            </a:extLst>
          </p:cNvPr>
          <p:cNvSpPr txBox="1"/>
          <p:nvPr/>
        </p:nvSpPr>
        <p:spPr>
          <a:xfrm>
            <a:off x="11299226" y="1224925"/>
            <a:ext cx="1156225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August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7" name="Feb 1st">
            <a:extLst>
              <a:ext uri="{FF2B5EF4-FFF2-40B4-BE49-F238E27FC236}">
                <a16:creationId xmlns:a16="http://schemas.microsoft.com/office/drawing/2014/main" id="{B41A2EAC-2062-4458-B1B6-DA12CC0C14BF}"/>
              </a:ext>
            </a:extLst>
          </p:cNvPr>
          <p:cNvSpPr txBox="1"/>
          <p:nvPr/>
        </p:nvSpPr>
        <p:spPr>
          <a:xfrm>
            <a:off x="926229" y="1199362"/>
            <a:ext cx="814786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Dec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</p:spTree>
    <p:extLst>
      <p:ext uri="{BB962C8B-B14F-4D97-AF65-F5344CB8AC3E}">
        <p14:creationId xmlns:p14="http://schemas.microsoft.com/office/powerpoint/2010/main" val="29739190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7548321E-247D-4164-9224-EE644673C08C}"/>
              </a:ext>
            </a:extLst>
          </p:cNvPr>
          <p:cNvSpPr/>
          <p:nvPr/>
        </p:nvSpPr>
        <p:spPr>
          <a:xfrm>
            <a:off x="5006626" y="4574362"/>
            <a:ext cx="272845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2" name="Line"/>
          <p:cNvSpPr/>
          <p:nvPr/>
        </p:nvSpPr>
        <p:spPr>
          <a:xfrm flipV="1">
            <a:off x="3627516" y="1743600"/>
            <a:ext cx="1" cy="46219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3" name="Line"/>
          <p:cNvSpPr/>
          <p:nvPr/>
        </p:nvSpPr>
        <p:spPr>
          <a:xfrm flipV="1">
            <a:off x="4939053" y="1757560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4" name="Line"/>
          <p:cNvSpPr/>
          <p:nvPr/>
        </p:nvSpPr>
        <p:spPr>
          <a:xfrm flipV="1">
            <a:off x="6243588" y="1757560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5" name="Line"/>
          <p:cNvSpPr/>
          <p:nvPr/>
        </p:nvSpPr>
        <p:spPr>
          <a:xfrm flipV="1">
            <a:off x="7526824" y="1757560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38" name="Feb 1st"/>
          <p:cNvSpPr txBox="1"/>
          <p:nvPr/>
        </p:nvSpPr>
        <p:spPr>
          <a:xfrm>
            <a:off x="836249" y="1277482"/>
            <a:ext cx="80196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Feb 1st</a:t>
            </a:r>
          </a:p>
        </p:txBody>
      </p:sp>
      <p:sp>
        <p:nvSpPr>
          <p:cNvPr id="141" name="Mar 1st"/>
          <p:cNvSpPr txBox="1"/>
          <p:nvPr/>
        </p:nvSpPr>
        <p:spPr>
          <a:xfrm>
            <a:off x="2146574" y="1254823"/>
            <a:ext cx="800359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>
                <a:solidFill>
                  <a:srgbClr val="000000"/>
                </a:solidFill>
                <a:latin typeface="Helvetica Neue"/>
                <a:sym typeface="Helvetica Neue"/>
              </a:rPr>
              <a:t>Mar 1st</a:t>
            </a:r>
          </a:p>
        </p:txBody>
      </p:sp>
      <p:sp>
        <p:nvSpPr>
          <p:cNvPr id="144" name="Apr 1st"/>
          <p:cNvSpPr txBox="1"/>
          <p:nvPr/>
        </p:nvSpPr>
        <p:spPr>
          <a:xfrm>
            <a:off x="3463722" y="1254823"/>
            <a:ext cx="78913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>
                <a:solidFill>
                  <a:srgbClr val="000000"/>
                </a:solidFill>
                <a:latin typeface="Helvetica Neue"/>
                <a:sym typeface="Helvetica Neue"/>
              </a:rPr>
              <a:t>Apr 1st</a:t>
            </a:r>
          </a:p>
        </p:txBody>
      </p:sp>
      <p:sp>
        <p:nvSpPr>
          <p:cNvPr id="147" name="May 1st"/>
          <p:cNvSpPr txBox="1"/>
          <p:nvPr/>
        </p:nvSpPr>
        <p:spPr>
          <a:xfrm>
            <a:off x="4744213" y="1254823"/>
            <a:ext cx="83722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>
                <a:solidFill>
                  <a:srgbClr val="000000"/>
                </a:solidFill>
                <a:latin typeface="Helvetica Neue"/>
                <a:sym typeface="Helvetica Neue"/>
              </a:rPr>
              <a:t>May 1st</a:t>
            </a:r>
          </a:p>
        </p:txBody>
      </p:sp>
      <p:sp>
        <p:nvSpPr>
          <p:cNvPr id="150" name="June 1st"/>
          <p:cNvSpPr txBox="1"/>
          <p:nvPr/>
        </p:nvSpPr>
        <p:spPr>
          <a:xfrm>
            <a:off x="5985771" y="1254823"/>
            <a:ext cx="920584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June 1st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6A321664-0268-4478-A2E3-92672026664B}"/>
              </a:ext>
            </a:extLst>
          </p:cNvPr>
          <p:cNvSpPr/>
          <p:nvPr/>
        </p:nvSpPr>
        <p:spPr>
          <a:xfrm flipV="1">
            <a:off x="8871384" y="1743601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82D915EB-B311-467D-A0ED-A6180579E2B0}"/>
              </a:ext>
            </a:extLst>
          </p:cNvPr>
          <p:cNvSpPr/>
          <p:nvPr/>
        </p:nvSpPr>
        <p:spPr>
          <a:xfrm flipV="1">
            <a:off x="10154620" y="1743601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" name="June 1st">
            <a:extLst>
              <a:ext uri="{FF2B5EF4-FFF2-40B4-BE49-F238E27FC236}">
                <a16:creationId xmlns:a16="http://schemas.microsoft.com/office/drawing/2014/main" id="{AB3B2015-06DB-4C27-AE08-7E27FE6F14DE}"/>
              </a:ext>
            </a:extLst>
          </p:cNvPr>
          <p:cNvSpPr txBox="1"/>
          <p:nvPr/>
        </p:nvSpPr>
        <p:spPr>
          <a:xfrm>
            <a:off x="7253652" y="1254822"/>
            <a:ext cx="85005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</a:t>
            </a:r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ly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64" name="Standard DAQ order">
            <a:extLst>
              <a:ext uri="{FF2B5EF4-FFF2-40B4-BE49-F238E27FC236}">
                <a16:creationId xmlns:a16="http://schemas.microsoft.com/office/drawing/2014/main" id="{3A775066-5081-4680-A675-6C2492CC1DB5}"/>
              </a:ext>
            </a:extLst>
          </p:cNvPr>
          <p:cNvSpPr/>
          <p:nvPr/>
        </p:nvSpPr>
        <p:spPr>
          <a:xfrm>
            <a:off x="8851082" y="3620792"/>
            <a:ext cx="326393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Fast FADC VXS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B36DA3-BB27-4C41-BDA3-B0CE02B2ABA0}"/>
              </a:ext>
            </a:extLst>
          </p:cNvPr>
          <p:cNvSpPr/>
          <p:nvPr/>
        </p:nvSpPr>
        <p:spPr>
          <a:xfrm>
            <a:off x="12128377" y="3668646"/>
            <a:ext cx="1282707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6" name="Standard DAQ order">
            <a:extLst>
              <a:ext uri="{FF2B5EF4-FFF2-40B4-BE49-F238E27FC236}">
                <a16:creationId xmlns:a16="http://schemas.microsoft.com/office/drawing/2014/main" id="{C9B949D3-FDDE-4345-803C-FB84D772FF85}"/>
              </a:ext>
            </a:extLst>
          </p:cNvPr>
          <p:cNvSpPr/>
          <p:nvPr/>
        </p:nvSpPr>
        <p:spPr>
          <a:xfrm>
            <a:off x="12737023" y="3617628"/>
            <a:ext cx="80932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Calorimeter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8" name="Tank Construction">
            <a:extLst>
              <a:ext uri="{FF2B5EF4-FFF2-40B4-BE49-F238E27FC236}">
                <a16:creationId xmlns:a16="http://schemas.microsoft.com/office/drawing/2014/main" id="{3F24A4E7-58F2-4642-9304-D34AA2E53C4E}"/>
              </a:ext>
            </a:extLst>
          </p:cNvPr>
          <p:cNvSpPr/>
          <p:nvPr/>
        </p:nvSpPr>
        <p:spPr>
          <a:xfrm>
            <a:off x="6260210" y="2680430"/>
            <a:ext cx="5210148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Implement APV25 fast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45A9F0-92D5-4C3B-B851-91FC07EFD97D}"/>
              </a:ext>
            </a:extLst>
          </p:cNvPr>
          <p:cNvSpPr/>
          <p:nvPr/>
        </p:nvSpPr>
        <p:spPr>
          <a:xfrm>
            <a:off x="11490765" y="2739282"/>
            <a:ext cx="1470733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DBC191-6578-4F62-96E3-54FE2C402007}"/>
              </a:ext>
            </a:extLst>
          </p:cNvPr>
          <p:cNvSpPr/>
          <p:nvPr/>
        </p:nvSpPr>
        <p:spPr>
          <a:xfrm>
            <a:off x="14227249" y="3656748"/>
            <a:ext cx="517942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7" name="Line">
            <a:extLst>
              <a:ext uri="{FF2B5EF4-FFF2-40B4-BE49-F238E27FC236}">
                <a16:creationId xmlns:a16="http://schemas.microsoft.com/office/drawing/2014/main" id="{9595F94B-2829-4A82-AE04-AD73F2FE2D70}"/>
              </a:ext>
            </a:extLst>
          </p:cNvPr>
          <p:cNvSpPr/>
          <p:nvPr/>
        </p:nvSpPr>
        <p:spPr>
          <a:xfrm flipV="1">
            <a:off x="2315978" y="1729641"/>
            <a:ext cx="1" cy="46219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9" name="Line">
            <a:extLst>
              <a:ext uri="{FF2B5EF4-FFF2-40B4-BE49-F238E27FC236}">
                <a16:creationId xmlns:a16="http://schemas.microsoft.com/office/drawing/2014/main" id="{9219722C-40EA-4E2B-96DE-BB62B9C5B101}"/>
              </a:ext>
            </a:extLst>
          </p:cNvPr>
          <p:cNvSpPr/>
          <p:nvPr/>
        </p:nvSpPr>
        <p:spPr>
          <a:xfrm flipV="1">
            <a:off x="3627516" y="1743601"/>
            <a:ext cx="1" cy="46219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42C5664-C689-4E16-9C2F-62EA136918B9}"/>
              </a:ext>
            </a:extLst>
          </p:cNvPr>
          <p:cNvGrpSpPr/>
          <p:nvPr/>
        </p:nvGrpSpPr>
        <p:grpSpPr>
          <a:xfrm>
            <a:off x="11148192" y="1232608"/>
            <a:ext cx="1835091" cy="5136941"/>
            <a:chOff x="3522508" y="2207367"/>
            <a:chExt cx="3328257" cy="9316733"/>
          </a:xfrm>
        </p:grpSpPr>
        <p:sp>
          <p:nvSpPr>
            <p:cNvPr id="81" name="Line">
              <a:extLst>
                <a:ext uri="{FF2B5EF4-FFF2-40B4-BE49-F238E27FC236}">
                  <a16:creationId xmlns:a16="http://schemas.microsoft.com/office/drawing/2014/main" id="{80581D0B-3EBE-424F-819D-42901BE32315}"/>
                </a:ext>
              </a:extLst>
            </p:cNvPr>
            <p:cNvSpPr/>
            <p:nvPr/>
          </p:nvSpPr>
          <p:spPr>
            <a:xfrm flipV="1">
              <a:off x="6841399" y="2978830"/>
              <a:ext cx="9366" cy="854527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55181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764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82" name="Dec 1st">
              <a:extLst>
                <a:ext uri="{FF2B5EF4-FFF2-40B4-BE49-F238E27FC236}">
                  <a16:creationId xmlns:a16="http://schemas.microsoft.com/office/drawing/2014/main" id="{FD50B09E-88E7-4C13-94C0-4DE013774596}"/>
                </a:ext>
              </a:extLst>
            </p:cNvPr>
            <p:cNvSpPr txBox="1"/>
            <p:nvPr/>
          </p:nvSpPr>
          <p:spPr>
            <a:xfrm>
              <a:off x="3522508" y="2207367"/>
              <a:ext cx="1410886" cy="564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8009" tIns="28009" rIns="28009" bIns="28009" anchor="ctr">
              <a:spAutoFit/>
            </a:bodyPr>
            <a:lstStyle/>
            <a:p>
              <a:pPr algn="ctr" defTabSz="455181" hangingPunct="0"/>
              <a:r>
                <a:rPr lang="en-US" sz="1654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Oct</a:t>
              </a:r>
              <a:r>
                <a:rPr sz="1654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 1st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B84041-299C-4C02-9653-0C1D111480F8}"/>
              </a:ext>
            </a:extLst>
          </p:cNvPr>
          <p:cNvGrpSpPr/>
          <p:nvPr/>
        </p:nvGrpSpPr>
        <p:grpSpPr>
          <a:xfrm>
            <a:off x="9468589" y="1254822"/>
            <a:ext cx="2017465" cy="5114727"/>
            <a:chOff x="476258" y="2247655"/>
            <a:chExt cx="3659022" cy="9276444"/>
          </a:xfrm>
        </p:grpSpPr>
        <p:sp>
          <p:nvSpPr>
            <p:cNvPr id="90" name="Start of funding:…">
              <a:extLst>
                <a:ext uri="{FF2B5EF4-FFF2-40B4-BE49-F238E27FC236}">
                  <a16:creationId xmlns:a16="http://schemas.microsoft.com/office/drawing/2014/main" id="{1F0E30E4-4C52-4C16-8178-139FBA4C7FB1}"/>
                </a:ext>
              </a:extLst>
            </p:cNvPr>
            <p:cNvSpPr txBox="1"/>
            <p:nvPr/>
          </p:nvSpPr>
          <p:spPr>
            <a:xfrm>
              <a:off x="476258" y="2247655"/>
              <a:ext cx="2677618" cy="564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8009" tIns="28009" rIns="28009" bIns="28009" anchor="ctr">
              <a:spAutoFit/>
            </a:bodyPr>
            <a:lstStyle/>
            <a:p>
              <a:pPr algn="ctr" defTabSz="455181" hangingPunct="0"/>
              <a:r>
                <a:rPr lang="en-US" sz="1654" b="1" kern="0" dirty="0">
                  <a:solidFill>
                    <a:srgbClr val="000000"/>
                  </a:solidFill>
                  <a:latin typeface="Helvetica Neue"/>
                  <a:sym typeface="Helvetica Neue"/>
                </a:rPr>
                <a:t>Sept 1st</a:t>
              </a:r>
              <a:endParaRPr sz="1654" b="1" kern="0" dirty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91" name="Line">
              <a:extLst>
                <a:ext uri="{FF2B5EF4-FFF2-40B4-BE49-F238E27FC236}">
                  <a16:creationId xmlns:a16="http://schemas.microsoft.com/office/drawing/2014/main" id="{910BA0F9-77C8-4C42-867D-4795DA40DF1F}"/>
                </a:ext>
              </a:extLst>
            </p:cNvPr>
            <p:cNvSpPr/>
            <p:nvPr/>
          </p:nvSpPr>
          <p:spPr>
            <a:xfrm flipV="1">
              <a:off x="4096307" y="2978831"/>
              <a:ext cx="38973" cy="854526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55181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764" kern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111" name="Tank Construction">
            <a:extLst>
              <a:ext uri="{FF2B5EF4-FFF2-40B4-BE49-F238E27FC236}">
                <a16:creationId xmlns:a16="http://schemas.microsoft.com/office/drawing/2014/main" id="{D065A215-7C90-4791-9B29-B0282E8721A3}"/>
              </a:ext>
            </a:extLst>
          </p:cNvPr>
          <p:cNvSpPr/>
          <p:nvPr/>
        </p:nvSpPr>
        <p:spPr>
          <a:xfrm>
            <a:off x="1732066" y="1895113"/>
            <a:ext cx="189770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Order VMM3 eval board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006A3E5-A4CB-4128-BDF8-1A43A4D3F8AE}"/>
              </a:ext>
            </a:extLst>
          </p:cNvPr>
          <p:cNvSpPr/>
          <p:nvPr/>
        </p:nvSpPr>
        <p:spPr>
          <a:xfrm>
            <a:off x="9621895" y="1891483"/>
            <a:ext cx="3361388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3" name="Tank Construction">
            <a:extLst>
              <a:ext uri="{FF2B5EF4-FFF2-40B4-BE49-F238E27FC236}">
                <a16:creationId xmlns:a16="http://schemas.microsoft.com/office/drawing/2014/main" id="{22A41A14-6431-4B28-8FAC-F7EC18310E20}"/>
              </a:ext>
            </a:extLst>
          </p:cNvPr>
          <p:cNvSpPr/>
          <p:nvPr/>
        </p:nvSpPr>
        <p:spPr>
          <a:xfrm>
            <a:off x="6250589" y="1843629"/>
            <a:ext cx="6628185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Develop direct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5" name="MAROC component order">
            <a:extLst>
              <a:ext uri="{FF2B5EF4-FFF2-40B4-BE49-F238E27FC236}">
                <a16:creationId xmlns:a16="http://schemas.microsoft.com/office/drawing/2014/main" id="{DA0815F6-2F3D-4991-8127-5B8FB60A131C}"/>
              </a:ext>
            </a:extLst>
          </p:cNvPr>
          <p:cNvSpPr/>
          <p:nvPr/>
        </p:nvSpPr>
        <p:spPr>
          <a:xfrm>
            <a:off x="1793154" y="5700963"/>
            <a:ext cx="1832757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setup AARDVARC evaluation board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A9EE208-360A-40BF-8AF9-5130BCBCFC18}"/>
              </a:ext>
            </a:extLst>
          </p:cNvPr>
          <p:cNvSpPr/>
          <p:nvPr/>
        </p:nvSpPr>
        <p:spPr>
          <a:xfrm>
            <a:off x="3681349" y="5741951"/>
            <a:ext cx="432410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7" name="MAROC component order">
            <a:extLst>
              <a:ext uri="{FF2B5EF4-FFF2-40B4-BE49-F238E27FC236}">
                <a16:creationId xmlns:a16="http://schemas.microsoft.com/office/drawing/2014/main" id="{571549EA-D496-45AE-891D-9693B5461BA6}"/>
              </a:ext>
            </a:extLst>
          </p:cNvPr>
          <p:cNvSpPr/>
          <p:nvPr/>
        </p:nvSpPr>
        <p:spPr>
          <a:xfrm>
            <a:off x="8851082" y="5655006"/>
            <a:ext cx="1100008" cy="550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with scintillator and </a:t>
            </a:r>
            <a:r>
              <a:rPr lang="en-US" sz="1103" kern="0" dirty="0" err="1">
                <a:solidFill>
                  <a:srgbClr val="000000"/>
                </a:solidFill>
                <a:latin typeface="Helvetica Neue Medium"/>
              </a:rPr>
              <a:t>cosmics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8" name="MAROC component order">
            <a:extLst>
              <a:ext uri="{FF2B5EF4-FFF2-40B4-BE49-F238E27FC236}">
                <a16:creationId xmlns:a16="http://schemas.microsoft.com/office/drawing/2014/main" id="{762FF7F0-4300-40C0-8364-A2607EA29624}"/>
              </a:ext>
            </a:extLst>
          </p:cNvPr>
          <p:cNvSpPr/>
          <p:nvPr/>
        </p:nvSpPr>
        <p:spPr>
          <a:xfrm>
            <a:off x="9943443" y="5741951"/>
            <a:ext cx="1409429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with scintillator in beam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C0F05FC8-DEA9-4629-9905-B8611DD3B6DD}"/>
              </a:ext>
            </a:extLst>
          </p:cNvPr>
          <p:cNvSpPr/>
          <p:nvPr/>
        </p:nvSpPr>
        <p:spPr>
          <a:xfrm>
            <a:off x="12623469" y="1770959"/>
            <a:ext cx="610775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A1</a:t>
            </a:r>
          </a:p>
        </p:txBody>
      </p:sp>
      <p:sp>
        <p:nvSpPr>
          <p:cNvPr id="148" name="Standard DAQ order">
            <a:extLst>
              <a:ext uri="{FF2B5EF4-FFF2-40B4-BE49-F238E27FC236}">
                <a16:creationId xmlns:a16="http://schemas.microsoft.com/office/drawing/2014/main" id="{6C9676AA-7E9E-41D1-A4A0-090F4CE66AFB}"/>
              </a:ext>
            </a:extLst>
          </p:cNvPr>
          <p:cNvSpPr/>
          <p:nvPr/>
        </p:nvSpPr>
        <p:spPr>
          <a:xfrm>
            <a:off x="1732065" y="4515191"/>
            <a:ext cx="190245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Setup Cerenkov FADC crate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49" name="MAROC component order">
            <a:extLst>
              <a:ext uri="{FF2B5EF4-FFF2-40B4-BE49-F238E27FC236}">
                <a16:creationId xmlns:a16="http://schemas.microsoft.com/office/drawing/2014/main" id="{CD32C43E-8DE2-4890-AAB2-2B67804053D8}"/>
              </a:ext>
            </a:extLst>
          </p:cNvPr>
          <p:cNvSpPr/>
          <p:nvPr/>
        </p:nvSpPr>
        <p:spPr>
          <a:xfrm>
            <a:off x="4163434" y="4361221"/>
            <a:ext cx="870458" cy="62930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with scintillator and </a:t>
            </a:r>
            <a:r>
              <a:rPr lang="en-US" sz="1103" kern="0" dirty="0" err="1">
                <a:solidFill>
                  <a:srgbClr val="000000"/>
                </a:solidFill>
                <a:latin typeface="Helvetica Neue Medium"/>
              </a:rPr>
              <a:t>cosmics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51" name="MAROC component order">
            <a:extLst>
              <a:ext uri="{FF2B5EF4-FFF2-40B4-BE49-F238E27FC236}">
                <a16:creationId xmlns:a16="http://schemas.microsoft.com/office/drawing/2014/main" id="{760480E3-FC3B-4307-BCC5-622CCD818BF5}"/>
              </a:ext>
            </a:extLst>
          </p:cNvPr>
          <p:cNvSpPr/>
          <p:nvPr/>
        </p:nvSpPr>
        <p:spPr>
          <a:xfrm>
            <a:off x="8884396" y="4538619"/>
            <a:ext cx="1471305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Cerenkov beam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56" name="Standard DAQ order">
            <a:extLst>
              <a:ext uri="{FF2B5EF4-FFF2-40B4-BE49-F238E27FC236}">
                <a16:creationId xmlns:a16="http://schemas.microsoft.com/office/drawing/2014/main" id="{808B8B12-CFB7-4B9A-8628-2486415264C8}"/>
              </a:ext>
            </a:extLst>
          </p:cNvPr>
          <p:cNvSpPr/>
          <p:nvPr/>
        </p:nvSpPr>
        <p:spPr>
          <a:xfrm>
            <a:off x="2314563" y="5116476"/>
            <a:ext cx="130582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Setup MAROC with sum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9A3B790-D8F0-4448-9978-F729FF70C744}"/>
              </a:ext>
            </a:extLst>
          </p:cNvPr>
          <p:cNvSpPr/>
          <p:nvPr/>
        </p:nvSpPr>
        <p:spPr>
          <a:xfrm>
            <a:off x="3643956" y="4563045"/>
            <a:ext cx="519478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C0FDA9-7780-4193-8795-7BF43F4386FD}"/>
              </a:ext>
            </a:extLst>
          </p:cNvPr>
          <p:cNvSpPr/>
          <p:nvPr/>
        </p:nvSpPr>
        <p:spPr>
          <a:xfrm>
            <a:off x="11352166" y="5786641"/>
            <a:ext cx="1038063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DC7BA5-D828-451C-BFFB-4F70AC2C5DDF}"/>
              </a:ext>
            </a:extLst>
          </p:cNvPr>
          <p:cNvSpPr/>
          <p:nvPr/>
        </p:nvSpPr>
        <p:spPr>
          <a:xfrm>
            <a:off x="10350780" y="4586473"/>
            <a:ext cx="272845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7" name="MAROC component order">
            <a:extLst>
              <a:ext uri="{FF2B5EF4-FFF2-40B4-BE49-F238E27FC236}">
                <a16:creationId xmlns:a16="http://schemas.microsoft.com/office/drawing/2014/main" id="{9847E595-A70D-418E-A9CD-971234A80AD2}"/>
              </a:ext>
            </a:extLst>
          </p:cNvPr>
          <p:cNvSpPr/>
          <p:nvPr/>
        </p:nvSpPr>
        <p:spPr>
          <a:xfrm>
            <a:off x="10338375" y="5112329"/>
            <a:ext cx="1282707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Cerenkov beam with MAROC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0628D35-8ACD-417A-B9BB-45AC30FE7383}"/>
              </a:ext>
            </a:extLst>
          </p:cNvPr>
          <p:cNvSpPr/>
          <p:nvPr/>
        </p:nvSpPr>
        <p:spPr>
          <a:xfrm>
            <a:off x="11625884" y="5160183"/>
            <a:ext cx="302514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20853D9C-3CDD-4164-BD0C-5FE91E973347}"/>
              </a:ext>
            </a:extLst>
          </p:cNvPr>
          <p:cNvCxnSpPr>
            <a:stCxn id="151" idx="2"/>
            <a:endCxn id="87" idx="1"/>
          </p:cNvCxnSpPr>
          <p:nvPr/>
        </p:nvCxnSpPr>
        <p:spPr>
          <a:xfrm rot="16200000" flipH="1">
            <a:off x="9784155" y="4741705"/>
            <a:ext cx="390115" cy="718326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Diamond 83">
            <a:extLst>
              <a:ext uri="{FF2B5EF4-FFF2-40B4-BE49-F238E27FC236}">
                <a16:creationId xmlns:a16="http://schemas.microsoft.com/office/drawing/2014/main" id="{D7B0329B-3640-45F0-9B19-87417CB7B00B}"/>
              </a:ext>
            </a:extLst>
          </p:cNvPr>
          <p:cNvSpPr/>
          <p:nvPr/>
        </p:nvSpPr>
        <p:spPr>
          <a:xfrm>
            <a:off x="12689783" y="2605407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B1</a:t>
            </a:r>
          </a:p>
        </p:txBody>
      </p:sp>
      <p:sp>
        <p:nvSpPr>
          <p:cNvPr id="94" name="Diamond 93">
            <a:extLst>
              <a:ext uri="{FF2B5EF4-FFF2-40B4-BE49-F238E27FC236}">
                <a16:creationId xmlns:a16="http://schemas.microsoft.com/office/drawing/2014/main" id="{1735CF45-9550-43C4-89B9-C5D8647F4340}"/>
              </a:ext>
            </a:extLst>
          </p:cNvPr>
          <p:cNvSpPr/>
          <p:nvPr/>
        </p:nvSpPr>
        <p:spPr>
          <a:xfrm>
            <a:off x="14252905" y="2594380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B2</a:t>
            </a:r>
          </a:p>
        </p:txBody>
      </p:sp>
      <p:sp>
        <p:nvSpPr>
          <p:cNvPr id="104" name="Diamond 103">
            <a:extLst>
              <a:ext uri="{FF2B5EF4-FFF2-40B4-BE49-F238E27FC236}">
                <a16:creationId xmlns:a16="http://schemas.microsoft.com/office/drawing/2014/main" id="{88748DCA-649A-4228-AB07-31DDA5E680BE}"/>
              </a:ext>
            </a:extLst>
          </p:cNvPr>
          <p:cNvSpPr/>
          <p:nvPr/>
        </p:nvSpPr>
        <p:spPr>
          <a:xfrm>
            <a:off x="11854515" y="3534742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C1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B680EA40-C2A3-4CBF-98B0-F608ADD95E0F}"/>
              </a:ext>
            </a:extLst>
          </p:cNvPr>
          <p:cNvSpPr/>
          <p:nvPr/>
        </p:nvSpPr>
        <p:spPr>
          <a:xfrm>
            <a:off x="3567334" y="4442863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D1</a:t>
            </a:r>
          </a:p>
        </p:txBody>
      </p:sp>
      <p:sp>
        <p:nvSpPr>
          <p:cNvPr id="108" name="Diamond 107">
            <a:extLst>
              <a:ext uri="{FF2B5EF4-FFF2-40B4-BE49-F238E27FC236}">
                <a16:creationId xmlns:a16="http://schemas.microsoft.com/office/drawing/2014/main" id="{DA3E513A-170B-4D60-A8C4-6E5BBE026A50}"/>
              </a:ext>
            </a:extLst>
          </p:cNvPr>
          <p:cNvSpPr/>
          <p:nvPr/>
        </p:nvSpPr>
        <p:spPr>
          <a:xfrm>
            <a:off x="10368283" y="4446570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D2</a:t>
            </a:r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id="{D43A1104-56E1-49BD-9522-8A262C75DF5D}"/>
              </a:ext>
            </a:extLst>
          </p:cNvPr>
          <p:cNvSpPr/>
          <p:nvPr/>
        </p:nvSpPr>
        <p:spPr>
          <a:xfrm>
            <a:off x="11717328" y="5034793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D3</a:t>
            </a: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9D5FCF98-055B-4862-AE49-BD7AFC995C08}"/>
              </a:ext>
            </a:extLst>
          </p:cNvPr>
          <p:cNvSpPr/>
          <p:nvPr/>
        </p:nvSpPr>
        <p:spPr>
          <a:xfrm>
            <a:off x="3335242" y="5669048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E1</a:t>
            </a:r>
          </a:p>
        </p:txBody>
      </p:sp>
      <p:sp>
        <p:nvSpPr>
          <p:cNvPr id="121" name="Diamond 120">
            <a:extLst>
              <a:ext uri="{FF2B5EF4-FFF2-40B4-BE49-F238E27FC236}">
                <a16:creationId xmlns:a16="http://schemas.microsoft.com/office/drawing/2014/main" id="{08E49123-3E5B-4F0D-AFA6-61DE0C8E77DA}"/>
              </a:ext>
            </a:extLst>
          </p:cNvPr>
          <p:cNvSpPr/>
          <p:nvPr/>
        </p:nvSpPr>
        <p:spPr>
          <a:xfrm>
            <a:off x="13790526" y="5675431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E2</a:t>
            </a:r>
          </a:p>
        </p:txBody>
      </p:sp>
      <p:sp>
        <p:nvSpPr>
          <p:cNvPr id="97" name="Line">
            <a:extLst>
              <a:ext uri="{FF2B5EF4-FFF2-40B4-BE49-F238E27FC236}">
                <a16:creationId xmlns:a16="http://schemas.microsoft.com/office/drawing/2014/main" id="{712F0296-BBCF-488B-BF8B-2C5B33D0ECE2}"/>
              </a:ext>
            </a:extLst>
          </p:cNvPr>
          <p:cNvSpPr/>
          <p:nvPr/>
        </p:nvSpPr>
        <p:spPr>
          <a:xfrm flipV="1">
            <a:off x="1168124" y="1728055"/>
            <a:ext cx="1" cy="46219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0" name="Standard DAQ order">
            <a:extLst>
              <a:ext uri="{FF2B5EF4-FFF2-40B4-BE49-F238E27FC236}">
                <a16:creationId xmlns:a16="http://schemas.microsoft.com/office/drawing/2014/main" id="{B38CB770-530E-4371-90B6-569E915C38B1}"/>
              </a:ext>
            </a:extLst>
          </p:cNvPr>
          <p:cNvSpPr/>
          <p:nvPr/>
        </p:nvSpPr>
        <p:spPr>
          <a:xfrm>
            <a:off x="14748645" y="3606810"/>
            <a:ext cx="1300631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Cerenkov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CF3675-B311-45DD-B1F1-B0AA363D6347}"/>
              </a:ext>
            </a:extLst>
          </p:cNvPr>
          <p:cNvSpPr/>
          <p:nvPr/>
        </p:nvSpPr>
        <p:spPr>
          <a:xfrm>
            <a:off x="5545872" y="3790921"/>
            <a:ext cx="2472109" cy="271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7" name="Jan 1st">
            <a:extLst>
              <a:ext uri="{FF2B5EF4-FFF2-40B4-BE49-F238E27FC236}">
                <a16:creationId xmlns:a16="http://schemas.microsoft.com/office/drawing/2014/main" id="{A7EC07C0-0C6D-4853-9734-D8CB90725F4B}"/>
              </a:ext>
            </a:extLst>
          </p:cNvPr>
          <p:cNvSpPr txBox="1"/>
          <p:nvPr/>
        </p:nvSpPr>
        <p:spPr>
          <a:xfrm>
            <a:off x="12520650" y="1236733"/>
            <a:ext cx="826006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Nov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2" name="Feb 1st">
            <a:extLst>
              <a:ext uri="{FF2B5EF4-FFF2-40B4-BE49-F238E27FC236}">
                <a16:creationId xmlns:a16="http://schemas.microsoft.com/office/drawing/2014/main" id="{C6537423-43BE-4CCF-ABBE-8519A7BFC4B6}"/>
              </a:ext>
            </a:extLst>
          </p:cNvPr>
          <p:cNvSpPr txBox="1"/>
          <p:nvPr/>
        </p:nvSpPr>
        <p:spPr>
          <a:xfrm>
            <a:off x="8465723" y="1256968"/>
            <a:ext cx="83722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Aug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4A6F74CA-2115-47E2-A505-B09A897E9F9C}"/>
              </a:ext>
            </a:extLst>
          </p:cNvPr>
          <p:cNvSpPr/>
          <p:nvPr/>
        </p:nvSpPr>
        <p:spPr>
          <a:xfrm>
            <a:off x="11359948" y="5642927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46430-8659-4DC1-BB4D-D18B5FC42167}"/>
              </a:ext>
            </a:extLst>
          </p:cNvPr>
          <p:cNvGrpSpPr/>
          <p:nvPr/>
        </p:nvGrpSpPr>
        <p:grpSpPr>
          <a:xfrm>
            <a:off x="2938404" y="684712"/>
            <a:ext cx="6211513" cy="615373"/>
            <a:chOff x="2938404" y="684712"/>
            <a:chExt cx="6211513" cy="615373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41C44E99-EEA0-4ECA-8004-8B3E928C93C3}"/>
                </a:ext>
              </a:extLst>
            </p:cNvPr>
            <p:cNvSpPr/>
            <p:nvPr/>
          </p:nvSpPr>
          <p:spPr>
            <a:xfrm rot="5400000">
              <a:off x="8724710" y="863798"/>
              <a:ext cx="311122" cy="539293"/>
            </a:xfrm>
            <a:prstGeom prst="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455181" hangingPunct="0"/>
              <a:endPara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42EAC8-1904-4146-ADE5-36B094CD2691}"/>
                </a:ext>
              </a:extLst>
            </p:cNvPr>
            <p:cNvSpPr txBox="1"/>
            <p:nvPr/>
          </p:nvSpPr>
          <p:spPr>
            <a:xfrm flipH="1">
              <a:off x="2938404" y="684712"/>
              <a:ext cx="1225030" cy="311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009" tIns="28009" rIns="28009" bIns="28009" numCol="1" spcCol="38100" rtlCol="0" anchor="ctr">
              <a:spAutoFit/>
            </a:bodyPr>
            <a:lstStyle/>
            <a:p>
              <a:pPr algn="ctr" defTabSz="455181" hangingPunct="0"/>
              <a:r>
                <a:rPr lang="en-US" sz="1654" b="1"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Medcon6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BBA7E2-84F5-4387-98E1-9FA085F92C6A}"/>
                </a:ext>
              </a:extLst>
            </p:cNvPr>
            <p:cNvSpPr txBox="1"/>
            <p:nvPr/>
          </p:nvSpPr>
          <p:spPr>
            <a:xfrm flipH="1">
              <a:off x="5767625" y="690431"/>
              <a:ext cx="1225030" cy="311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8009" tIns="28009" rIns="28009" bIns="28009" numCol="1" spcCol="38100" rtlCol="0" anchor="ctr">
              <a:spAutoFit/>
            </a:bodyPr>
            <a:lstStyle/>
            <a:p>
              <a:pPr algn="ctr" defTabSz="455181" hangingPunct="0"/>
              <a:r>
                <a:rPr lang="en-US" sz="1654" b="1"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Medcon5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F605E50-3CCD-4596-A221-791C9168A8DA}"/>
                </a:ext>
              </a:extLst>
            </p:cNvPr>
            <p:cNvSpPr/>
            <p:nvPr/>
          </p:nvSpPr>
          <p:spPr>
            <a:xfrm rot="5400000">
              <a:off x="6224579" y="868618"/>
              <a:ext cx="311122" cy="539293"/>
            </a:xfrm>
            <a:prstGeom prst="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455181" hangingPunct="0"/>
              <a:endPara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63E439AE-7FB7-4385-BDAE-C957BF52B1F6}"/>
                </a:ext>
              </a:extLst>
            </p:cNvPr>
            <p:cNvSpPr/>
            <p:nvPr/>
          </p:nvSpPr>
          <p:spPr>
            <a:xfrm rot="5400000">
              <a:off x="3321423" y="874877"/>
              <a:ext cx="311122" cy="539293"/>
            </a:xfrm>
            <a:prstGeom prst="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algn="ctr" defTabSz="455181" hangingPunct="0"/>
              <a:endPara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3DBEADF-CC9C-4F0D-84A5-1D58994DF2DA}"/>
              </a:ext>
            </a:extLst>
          </p:cNvPr>
          <p:cNvSpPr/>
          <p:nvPr/>
        </p:nvSpPr>
        <p:spPr>
          <a:xfrm>
            <a:off x="5859186" y="4316315"/>
            <a:ext cx="2703878" cy="116735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63137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A47E8C-F502-4BEC-B5EE-763AB08D922C}"/>
              </a:ext>
            </a:extLst>
          </p:cNvPr>
          <p:cNvSpPr/>
          <p:nvPr/>
        </p:nvSpPr>
        <p:spPr>
          <a:xfrm>
            <a:off x="1279095" y="1963134"/>
            <a:ext cx="456719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1" name="Line"/>
          <p:cNvSpPr/>
          <p:nvPr/>
        </p:nvSpPr>
        <p:spPr>
          <a:xfrm flipV="1">
            <a:off x="4083009" y="1638194"/>
            <a:ext cx="5164" cy="47115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22" name="Line"/>
          <p:cNvSpPr/>
          <p:nvPr/>
        </p:nvSpPr>
        <p:spPr>
          <a:xfrm flipV="1">
            <a:off x="5299519" y="1638194"/>
            <a:ext cx="1429" cy="47115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1" name="Mar 1st"/>
          <p:cNvSpPr txBox="1"/>
          <p:nvPr/>
        </p:nvSpPr>
        <p:spPr>
          <a:xfrm>
            <a:off x="2348495" y="1203432"/>
            <a:ext cx="790741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Jan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23" name="Line"/>
          <p:cNvSpPr/>
          <p:nvPr/>
        </p:nvSpPr>
        <p:spPr>
          <a:xfrm flipV="1">
            <a:off x="6558592" y="1638194"/>
            <a:ext cx="1429" cy="47115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4" name="Apr 1st"/>
          <p:cNvSpPr txBox="1"/>
          <p:nvPr/>
        </p:nvSpPr>
        <p:spPr>
          <a:xfrm>
            <a:off x="3550357" y="1203432"/>
            <a:ext cx="80196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Feb 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1st</a:t>
            </a:r>
          </a:p>
        </p:txBody>
      </p:sp>
      <p:sp>
        <p:nvSpPr>
          <p:cNvPr id="124" name="Line"/>
          <p:cNvSpPr/>
          <p:nvPr/>
        </p:nvSpPr>
        <p:spPr>
          <a:xfrm flipV="1">
            <a:off x="7843946" y="1638194"/>
            <a:ext cx="1430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7" name="May 1st"/>
          <p:cNvSpPr txBox="1"/>
          <p:nvPr/>
        </p:nvSpPr>
        <p:spPr>
          <a:xfrm>
            <a:off x="4763881" y="1203432"/>
            <a:ext cx="1048824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Ma</a:t>
            </a:r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rch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9233932" y="1638195"/>
            <a:ext cx="1429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50" name="June 1st"/>
          <p:cNvSpPr txBox="1"/>
          <p:nvPr/>
        </p:nvSpPr>
        <p:spPr>
          <a:xfrm>
            <a:off x="6224399" y="1203432"/>
            <a:ext cx="907760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April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159" name="2020"/>
          <p:cNvSpPr txBox="1"/>
          <p:nvPr/>
        </p:nvSpPr>
        <p:spPr>
          <a:xfrm>
            <a:off x="1111602" y="857635"/>
            <a:ext cx="1954521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2020                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202</a:t>
            </a:r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1</a:t>
            </a:r>
            <a:endParaRPr sz="1654" b="1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6A321664-0268-4478-A2E3-92672026664B}"/>
              </a:ext>
            </a:extLst>
          </p:cNvPr>
          <p:cNvSpPr/>
          <p:nvPr/>
        </p:nvSpPr>
        <p:spPr>
          <a:xfrm flipH="1" flipV="1">
            <a:off x="10519286" y="1638195"/>
            <a:ext cx="14409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6" name="June 1st">
            <a:extLst>
              <a:ext uri="{FF2B5EF4-FFF2-40B4-BE49-F238E27FC236}">
                <a16:creationId xmlns:a16="http://schemas.microsoft.com/office/drawing/2014/main" id="{AB3B2015-06DB-4C27-AE08-7E27FE6F14DE}"/>
              </a:ext>
            </a:extLst>
          </p:cNvPr>
          <p:cNvSpPr txBox="1"/>
          <p:nvPr/>
        </p:nvSpPr>
        <p:spPr>
          <a:xfrm>
            <a:off x="7543590" y="1203432"/>
            <a:ext cx="837228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May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75" name="Standard DAQ order">
            <a:extLst>
              <a:ext uri="{FF2B5EF4-FFF2-40B4-BE49-F238E27FC236}">
                <a16:creationId xmlns:a16="http://schemas.microsoft.com/office/drawing/2014/main" id="{E9C42F3F-59B2-4485-95EE-26AD206C1154}"/>
              </a:ext>
            </a:extLst>
          </p:cNvPr>
          <p:cNvSpPr/>
          <p:nvPr/>
        </p:nvSpPr>
        <p:spPr>
          <a:xfrm>
            <a:off x="11516628" y="3501874"/>
            <a:ext cx="129427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SIDIS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EE3BFD7-948F-4E46-9909-D893FEDAA89B}"/>
              </a:ext>
            </a:extLst>
          </p:cNvPr>
          <p:cNvSpPr/>
          <p:nvPr/>
        </p:nvSpPr>
        <p:spPr>
          <a:xfrm>
            <a:off x="10308138" y="3540467"/>
            <a:ext cx="1205637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EDBCBE-2349-4551-BCF6-896B1BDC8464}"/>
              </a:ext>
            </a:extLst>
          </p:cNvPr>
          <p:cNvSpPr/>
          <p:nvPr/>
        </p:nvSpPr>
        <p:spPr>
          <a:xfrm>
            <a:off x="12819816" y="3549728"/>
            <a:ext cx="597545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7" name="MaPMT WLS coating">
            <a:extLst>
              <a:ext uri="{FF2B5EF4-FFF2-40B4-BE49-F238E27FC236}">
                <a16:creationId xmlns:a16="http://schemas.microsoft.com/office/drawing/2014/main" id="{14EA26E0-548A-4CC3-9CA5-B7A8A0278B4F}"/>
              </a:ext>
            </a:extLst>
          </p:cNvPr>
          <p:cNvSpPr/>
          <p:nvPr/>
        </p:nvSpPr>
        <p:spPr>
          <a:xfrm>
            <a:off x="4436341" y="1888646"/>
            <a:ext cx="2559455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Optimize VMM3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06EB54-F9F7-452C-BEB9-C3DE3B55669B}"/>
              </a:ext>
            </a:extLst>
          </p:cNvPr>
          <p:cNvSpPr/>
          <p:nvPr/>
        </p:nvSpPr>
        <p:spPr>
          <a:xfrm>
            <a:off x="7008998" y="1940455"/>
            <a:ext cx="1362460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E0D76E-6E89-42BE-8E23-538E67489277}"/>
              </a:ext>
            </a:extLst>
          </p:cNvPr>
          <p:cNvSpPr txBox="1"/>
          <p:nvPr/>
        </p:nvSpPr>
        <p:spPr>
          <a:xfrm>
            <a:off x="8050060" y="3020553"/>
            <a:ext cx="2158480" cy="362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SIDIS maximum </a:t>
            </a:r>
            <a:r>
              <a:rPr lang="en-US" sz="993" kern="0" dirty="0">
                <a:solidFill>
                  <a:srgbClr val="000000"/>
                </a:solidFill>
                <a:latin typeface="Helvetica Neue"/>
                <a:sym typeface="Helvetica Neue"/>
              </a:rPr>
              <a:t>trigger rates</a:t>
            </a:r>
          </a:p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2 sectors</a:t>
            </a:r>
          </a:p>
        </p:txBody>
      </p:sp>
      <p:sp>
        <p:nvSpPr>
          <p:cNvPr id="70" name="Standard DAQ order">
            <a:extLst>
              <a:ext uri="{FF2B5EF4-FFF2-40B4-BE49-F238E27FC236}">
                <a16:creationId xmlns:a16="http://schemas.microsoft.com/office/drawing/2014/main" id="{FBCE8916-0EFB-4D38-A5DC-63892E8161FF}"/>
              </a:ext>
            </a:extLst>
          </p:cNvPr>
          <p:cNvSpPr/>
          <p:nvPr/>
        </p:nvSpPr>
        <p:spPr>
          <a:xfrm>
            <a:off x="7778409" y="3502857"/>
            <a:ext cx="2477007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PVDIS trigger 2 sectors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6E8CB-83D4-4ED9-8886-CC93B393F389}"/>
              </a:ext>
            </a:extLst>
          </p:cNvPr>
          <p:cNvSpPr txBox="1"/>
          <p:nvPr/>
        </p:nvSpPr>
        <p:spPr>
          <a:xfrm flipH="1">
            <a:off x="7352945" y="1831367"/>
            <a:ext cx="1869800" cy="463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32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Maximum rate achievable with VMM3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A532E2-B568-4B0F-9862-1853D645004B}"/>
              </a:ext>
            </a:extLst>
          </p:cNvPr>
          <p:cNvSpPr/>
          <p:nvPr/>
        </p:nvSpPr>
        <p:spPr>
          <a:xfrm>
            <a:off x="9926801" y="1953288"/>
            <a:ext cx="1244768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A1E0A-DA1E-41FA-9BFF-F6CCF370854F}"/>
              </a:ext>
            </a:extLst>
          </p:cNvPr>
          <p:cNvSpPr txBox="1"/>
          <p:nvPr/>
        </p:nvSpPr>
        <p:spPr>
          <a:xfrm>
            <a:off x="8689767" y="4078013"/>
            <a:ext cx="2158480" cy="362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sym typeface="Helvetica Neue"/>
              </a:rPr>
              <a:t>PV</a:t>
            </a:r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IDIS maximum </a:t>
            </a:r>
            <a:r>
              <a:rPr lang="en-US" sz="993" kern="0" dirty="0">
                <a:solidFill>
                  <a:srgbClr val="000000"/>
                </a:solidFill>
                <a:latin typeface="Helvetica Neue"/>
                <a:sym typeface="Helvetica Neue"/>
              </a:rPr>
              <a:t>trigger rates</a:t>
            </a:r>
          </a:p>
          <a:p>
            <a:pPr defTabSz="455181" hangingPunct="0"/>
            <a:r>
              <a:rPr lang="en-US" sz="99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2 sectors</a:t>
            </a: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CF70B3B0-11F0-4A59-B619-65FC10F4FB2C}"/>
              </a:ext>
            </a:extLst>
          </p:cNvPr>
          <p:cNvSpPr/>
          <p:nvPr/>
        </p:nvSpPr>
        <p:spPr>
          <a:xfrm>
            <a:off x="6723215" y="1859004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A3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CDA0B9C2-1F8D-4407-888E-333E7D2B45D2}"/>
              </a:ext>
            </a:extLst>
          </p:cNvPr>
          <p:cNvSpPr/>
          <p:nvPr/>
        </p:nvSpPr>
        <p:spPr>
          <a:xfrm>
            <a:off x="9979000" y="3459581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C3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BB426E93-FEBF-49F0-B35C-42812AC573AB}"/>
              </a:ext>
            </a:extLst>
          </p:cNvPr>
          <p:cNvSpPr/>
          <p:nvPr/>
        </p:nvSpPr>
        <p:spPr>
          <a:xfrm>
            <a:off x="12872828" y="3425624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C4</a:t>
            </a:r>
          </a:p>
        </p:txBody>
      </p: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78B29CFB-DF0A-41C3-8C93-1E1EF5ACF152}"/>
              </a:ext>
            </a:extLst>
          </p:cNvPr>
          <p:cNvSpPr/>
          <p:nvPr/>
        </p:nvSpPr>
        <p:spPr>
          <a:xfrm>
            <a:off x="579884" y="4701419"/>
            <a:ext cx="6810290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Analysis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587B33-6DAA-436C-8EB1-A71D7383F7A6}"/>
              </a:ext>
            </a:extLst>
          </p:cNvPr>
          <p:cNvSpPr txBox="1"/>
          <p:nvPr/>
        </p:nvSpPr>
        <p:spPr>
          <a:xfrm flipH="1">
            <a:off x="8134470" y="4545183"/>
            <a:ext cx="1067322" cy="73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summed vs pixel readout for Cerenkov</a:t>
            </a: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D393DBE1-F713-4E9F-8AB8-03B2004CDE96}"/>
              </a:ext>
            </a:extLst>
          </p:cNvPr>
          <p:cNvSpPr/>
          <p:nvPr/>
        </p:nvSpPr>
        <p:spPr>
          <a:xfrm>
            <a:off x="614973" y="5546585"/>
            <a:ext cx="6799961" cy="539293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Analysis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68AAA23-EEC4-4A10-A5D2-69740DBB4AC7}"/>
              </a:ext>
            </a:extLst>
          </p:cNvPr>
          <p:cNvSpPr txBox="1"/>
          <p:nvPr/>
        </p:nvSpPr>
        <p:spPr>
          <a:xfrm flipH="1">
            <a:off x="8212283" y="5449459"/>
            <a:ext cx="1067322" cy="1244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 timing resolution ASOC and FADC</a:t>
            </a:r>
          </a:p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sym typeface="Helvetica Neue"/>
              </a:rPr>
              <a:t>In high background</a:t>
            </a:r>
            <a:endParaRPr lang="en-US" sz="1103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Diamond 135">
            <a:extLst>
              <a:ext uri="{FF2B5EF4-FFF2-40B4-BE49-F238E27FC236}">
                <a16:creationId xmlns:a16="http://schemas.microsoft.com/office/drawing/2014/main" id="{01FD3193-20C9-47DE-8A83-C50A1B1C3099}"/>
              </a:ext>
            </a:extLst>
          </p:cNvPr>
          <p:cNvSpPr/>
          <p:nvPr/>
        </p:nvSpPr>
        <p:spPr>
          <a:xfrm>
            <a:off x="7396056" y="4712251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D4</a:t>
            </a:r>
          </a:p>
        </p:txBody>
      </p:sp>
      <p:sp>
        <p:nvSpPr>
          <p:cNvPr id="137" name="Diamond 136">
            <a:extLst>
              <a:ext uri="{FF2B5EF4-FFF2-40B4-BE49-F238E27FC236}">
                <a16:creationId xmlns:a16="http://schemas.microsoft.com/office/drawing/2014/main" id="{D09CC378-24A6-4349-B6A3-0C8D03B2D6AB}"/>
              </a:ext>
            </a:extLst>
          </p:cNvPr>
          <p:cNvSpPr/>
          <p:nvPr/>
        </p:nvSpPr>
        <p:spPr>
          <a:xfrm>
            <a:off x="7396056" y="5551650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E3</a:t>
            </a:r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0D380F7D-4716-4F31-AEF3-016D8FD71727}"/>
              </a:ext>
            </a:extLst>
          </p:cNvPr>
          <p:cNvSpPr/>
          <p:nvPr/>
        </p:nvSpPr>
        <p:spPr>
          <a:xfrm flipV="1">
            <a:off x="2801290" y="1638188"/>
            <a:ext cx="1" cy="47115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3EF6CF-B7E8-4264-8402-0FC7085F1268}"/>
              </a:ext>
            </a:extLst>
          </p:cNvPr>
          <p:cNvSpPr/>
          <p:nvPr/>
        </p:nvSpPr>
        <p:spPr>
          <a:xfrm>
            <a:off x="6234888" y="3559529"/>
            <a:ext cx="1527081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2C339B-909A-4BDB-9B34-CE1CDAD89881}"/>
              </a:ext>
            </a:extLst>
          </p:cNvPr>
          <p:cNvSpPr txBox="1"/>
          <p:nvPr/>
        </p:nvSpPr>
        <p:spPr>
          <a:xfrm>
            <a:off x="5540063" y="2689681"/>
            <a:ext cx="25208" cy="311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FFFFFF"/>
                </a:solidFill>
                <a:latin typeface="Helvetica Neue"/>
                <a:sym typeface="Helvetica Neue"/>
              </a:rPr>
              <a:t>1</a:t>
            </a:r>
            <a:endParaRPr lang="en-US" sz="1654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DB10EF-6066-4D4E-8823-7F521CF70A93}"/>
              </a:ext>
            </a:extLst>
          </p:cNvPr>
          <p:cNvSpPr/>
          <p:nvPr/>
        </p:nvSpPr>
        <p:spPr>
          <a:xfrm>
            <a:off x="4051763" y="2692425"/>
            <a:ext cx="1511749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2" name="MaPMT WLS coating">
            <a:extLst>
              <a:ext uri="{FF2B5EF4-FFF2-40B4-BE49-F238E27FC236}">
                <a16:creationId xmlns:a16="http://schemas.microsoft.com/office/drawing/2014/main" id="{AA51C2DA-19F4-4A40-B4BE-03CCD9CE5D25}"/>
              </a:ext>
            </a:extLst>
          </p:cNvPr>
          <p:cNvSpPr/>
          <p:nvPr/>
        </p:nvSpPr>
        <p:spPr>
          <a:xfrm>
            <a:off x="8373436" y="1905434"/>
            <a:ext cx="144147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VMM3 with </a:t>
            </a:r>
          </a:p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high background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8A243A24-E644-406A-9949-86B55198230C}"/>
              </a:ext>
            </a:extLst>
          </p:cNvPr>
          <p:cNvSpPr/>
          <p:nvPr/>
        </p:nvSpPr>
        <p:spPr>
          <a:xfrm>
            <a:off x="9621853" y="1793260"/>
            <a:ext cx="54982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A2</a:t>
            </a: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F7454B8F-2885-4747-BEE4-5B7FD61220E4}"/>
              </a:ext>
            </a:extLst>
          </p:cNvPr>
          <p:cNvSpPr/>
          <p:nvPr/>
        </p:nvSpPr>
        <p:spPr>
          <a:xfrm flipV="1">
            <a:off x="1291856" y="1657968"/>
            <a:ext cx="5164" cy="47115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959DA5-CBCC-4B63-A457-1B0AC196CF7C}"/>
              </a:ext>
            </a:extLst>
          </p:cNvPr>
          <p:cNvSpPr txBox="1"/>
          <p:nvPr/>
        </p:nvSpPr>
        <p:spPr>
          <a:xfrm flipH="1">
            <a:off x="2967404" y="2244420"/>
            <a:ext cx="1965190" cy="39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009" tIns="28009" rIns="28009" bIns="28009" numCol="1" spcCol="38100" rtlCol="0" anchor="ctr">
            <a:spAutoFit/>
          </a:bodyPr>
          <a:lstStyle/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APV25 </a:t>
            </a:r>
            <a:r>
              <a:rPr lang="en-US" sz="1103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r>
              <a:rPr lang="en-US" sz="1103" kern="0" dirty="0" err="1">
                <a:solidFill>
                  <a:srgbClr val="000000"/>
                </a:solidFill>
                <a:latin typeface="Helvetica Neue"/>
                <a:sym typeface="Helvetica Neue"/>
              </a:rPr>
              <a:t>Rate</a:t>
            </a:r>
            <a:r>
              <a:rPr lang="en-US" sz="1103" kern="0" dirty="0">
                <a:solidFill>
                  <a:srgbClr val="000000"/>
                </a:solidFill>
                <a:latin typeface="Helvetica Neue"/>
                <a:sym typeface="Helvetica Neue"/>
              </a:rPr>
              <a:t> with SBS</a:t>
            </a:r>
          </a:p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electronics</a:t>
            </a:r>
          </a:p>
        </p:txBody>
      </p:sp>
      <p:sp>
        <p:nvSpPr>
          <p:cNvPr id="60" name="Tank Construction">
            <a:extLst>
              <a:ext uri="{FF2B5EF4-FFF2-40B4-BE49-F238E27FC236}">
                <a16:creationId xmlns:a16="http://schemas.microsoft.com/office/drawing/2014/main" id="{EABB799D-701A-4FDB-9161-CC6BE9D22509}"/>
              </a:ext>
            </a:extLst>
          </p:cNvPr>
          <p:cNvSpPr/>
          <p:nvPr/>
        </p:nvSpPr>
        <p:spPr>
          <a:xfrm>
            <a:off x="1290097" y="2645475"/>
            <a:ext cx="2756501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 AV25 trigger rate capability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3BAE30C2-4350-43CD-AFAB-A3E1DDACCF1B}"/>
              </a:ext>
            </a:extLst>
          </p:cNvPr>
          <p:cNvSpPr/>
          <p:nvPr/>
        </p:nvSpPr>
        <p:spPr>
          <a:xfrm>
            <a:off x="3764230" y="2624560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B2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B48E6CDA-4F8D-4D65-BEC3-4F9516E82A00}"/>
              </a:ext>
            </a:extLst>
          </p:cNvPr>
          <p:cNvSpPr/>
          <p:nvPr/>
        </p:nvSpPr>
        <p:spPr>
          <a:xfrm>
            <a:off x="5969884" y="3463330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C2</a:t>
            </a:r>
          </a:p>
        </p:txBody>
      </p:sp>
      <p:sp>
        <p:nvSpPr>
          <p:cNvPr id="59" name="Line">
            <a:extLst>
              <a:ext uri="{FF2B5EF4-FFF2-40B4-BE49-F238E27FC236}">
                <a16:creationId xmlns:a16="http://schemas.microsoft.com/office/drawing/2014/main" id="{F92A6390-B5AB-45E8-877F-5D42C2DAB9B8}"/>
              </a:ext>
            </a:extLst>
          </p:cNvPr>
          <p:cNvSpPr/>
          <p:nvPr/>
        </p:nvSpPr>
        <p:spPr>
          <a:xfrm flipH="1" flipV="1">
            <a:off x="12098718" y="1657968"/>
            <a:ext cx="14409" cy="4711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55181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2" name="June 1st">
            <a:extLst>
              <a:ext uri="{FF2B5EF4-FFF2-40B4-BE49-F238E27FC236}">
                <a16:creationId xmlns:a16="http://schemas.microsoft.com/office/drawing/2014/main" id="{C57CA07A-798A-4580-8995-3BD70CEDFC31}"/>
              </a:ext>
            </a:extLst>
          </p:cNvPr>
          <p:cNvSpPr txBox="1"/>
          <p:nvPr/>
        </p:nvSpPr>
        <p:spPr>
          <a:xfrm>
            <a:off x="9140655" y="1223205"/>
            <a:ext cx="80196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Jun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67" name="Standard DAQ order">
            <a:extLst>
              <a:ext uri="{FF2B5EF4-FFF2-40B4-BE49-F238E27FC236}">
                <a16:creationId xmlns:a16="http://schemas.microsoft.com/office/drawing/2014/main" id="{BE52F9E5-A472-45A6-92E0-B1DBA527224A}"/>
              </a:ext>
            </a:extLst>
          </p:cNvPr>
          <p:cNvSpPr/>
          <p:nvPr/>
        </p:nvSpPr>
        <p:spPr>
          <a:xfrm>
            <a:off x="2116681" y="3501689"/>
            <a:ext cx="1300631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Cerenkov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1F745B-F2DF-4866-AB31-60A5CB6E448A}"/>
              </a:ext>
            </a:extLst>
          </p:cNvPr>
          <p:cNvSpPr/>
          <p:nvPr/>
        </p:nvSpPr>
        <p:spPr>
          <a:xfrm>
            <a:off x="3389869" y="3561441"/>
            <a:ext cx="1080877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9" name="Standard DAQ order">
            <a:extLst>
              <a:ext uri="{FF2B5EF4-FFF2-40B4-BE49-F238E27FC236}">
                <a16:creationId xmlns:a16="http://schemas.microsoft.com/office/drawing/2014/main" id="{9A828587-3660-4D06-849C-92A8D4272689}"/>
              </a:ext>
            </a:extLst>
          </p:cNvPr>
          <p:cNvSpPr/>
          <p:nvPr/>
        </p:nvSpPr>
        <p:spPr>
          <a:xfrm>
            <a:off x="4483620" y="3515002"/>
            <a:ext cx="198575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PVDIS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71" name="Diamond 70">
            <a:extLst>
              <a:ext uri="{FF2B5EF4-FFF2-40B4-BE49-F238E27FC236}">
                <a16:creationId xmlns:a16="http://schemas.microsoft.com/office/drawing/2014/main" id="{60E4CD72-2334-4273-B36E-719CFE6AB3E3}"/>
              </a:ext>
            </a:extLst>
          </p:cNvPr>
          <p:cNvSpPr/>
          <p:nvPr/>
        </p:nvSpPr>
        <p:spPr>
          <a:xfrm>
            <a:off x="5969855" y="3465413"/>
            <a:ext cx="576673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C2</a:t>
            </a:r>
          </a:p>
        </p:txBody>
      </p:sp>
      <p:sp>
        <p:nvSpPr>
          <p:cNvPr id="3" name="June 1st">
            <a:extLst>
              <a:ext uri="{FF2B5EF4-FFF2-40B4-BE49-F238E27FC236}">
                <a16:creationId xmlns:a16="http://schemas.microsoft.com/office/drawing/2014/main" id="{FBFEE52C-20C3-49BC-928C-60AAADE9E682}"/>
              </a:ext>
            </a:extLst>
          </p:cNvPr>
          <p:cNvSpPr txBox="1"/>
          <p:nvPr/>
        </p:nvSpPr>
        <p:spPr>
          <a:xfrm>
            <a:off x="10260916" y="1221301"/>
            <a:ext cx="850052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July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5" name="June 1st">
            <a:extLst>
              <a:ext uri="{FF2B5EF4-FFF2-40B4-BE49-F238E27FC236}">
                <a16:creationId xmlns:a16="http://schemas.microsoft.com/office/drawing/2014/main" id="{97A22C23-AFC3-471D-A1A4-D67C7F8B283B}"/>
              </a:ext>
            </a:extLst>
          </p:cNvPr>
          <p:cNvSpPr txBox="1"/>
          <p:nvPr/>
        </p:nvSpPr>
        <p:spPr>
          <a:xfrm>
            <a:off x="11299226" y="1224925"/>
            <a:ext cx="1156225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August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7" name="Feb 1st">
            <a:extLst>
              <a:ext uri="{FF2B5EF4-FFF2-40B4-BE49-F238E27FC236}">
                <a16:creationId xmlns:a16="http://schemas.microsoft.com/office/drawing/2014/main" id="{B41A2EAC-2062-4458-B1B6-DA12CC0C14BF}"/>
              </a:ext>
            </a:extLst>
          </p:cNvPr>
          <p:cNvSpPr txBox="1"/>
          <p:nvPr/>
        </p:nvSpPr>
        <p:spPr>
          <a:xfrm>
            <a:off x="926229" y="1199362"/>
            <a:ext cx="814786" cy="311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8009" tIns="28009" rIns="28009" bIns="28009" anchor="ctr">
            <a:spAutoFit/>
          </a:bodyPr>
          <a:lstStyle/>
          <a:p>
            <a:pPr algn="ctr" defTabSz="455181" hangingPunct="0"/>
            <a:r>
              <a:rPr lang="en-US"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Dec</a:t>
            </a:r>
            <a:r>
              <a:rPr sz="1654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1st</a:t>
            </a:r>
          </a:p>
        </p:txBody>
      </p:sp>
      <p:sp>
        <p:nvSpPr>
          <p:cNvPr id="6" name="Standard DAQ order">
            <a:extLst>
              <a:ext uri="{FF2B5EF4-FFF2-40B4-BE49-F238E27FC236}">
                <a16:creationId xmlns:a16="http://schemas.microsoft.com/office/drawing/2014/main" id="{2DE1E97C-D019-4FDF-AB20-933DFCE0FB2D}"/>
              </a:ext>
            </a:extLst>
          </p:cNvPr>
          <p:cNvSpPr/>
          <p:nvPr/>
        </p:nvSpPr>
        <p:spPr>
          <a:xfrm>
            <a:off x="803267" y="3492613"/>
            <a:ext cx="809323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Calorimeter trigger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B3CEE5-3AB1-4CF3-93EA-1CFA9D90018F}"/>
              </a:ext>
            </a:extLst>
          </p:cNvPr>
          <p:cNvSpPr/>
          <p:nvPr/>
        </p:nvSpPr>
        <p:spPr>
          <a:xfrm>
            <a:off x="1598854" y="3539988"/>
            <a:ext cx="508871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D5D1D-B89E-4DAA-B6C2-CCD8E20975BA}"/>
              </a:ext>
            </a:extLst>
          </p:cNvPr>
          <p:cNvSpPr/>
          <p:nvPr/>
        </p:nvSpPr>
        <p:spPr>
          <a:xfrm>
            <a:off x="3129030" y="1946477"/>
            <a:ext cx="1310846" cy="27148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endParaRPr lang="en-US" sz="1764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" name="Tank Construction">
            <a:extLst>
              <a:ext uri="{FF2B5EF4-FFF2-40B4-BE49-F238E27FC236}">
                <a16:creationId xmlns:a16="http://schemas.microsoft.com/office/drawing/2014/main" id="{0673498C-7D0F-4C93-AD47-AC2FEF7A1E1D}"/>
              </a:ext>
            </a:extLst>
          </p:cNvPr>
          <p:cNvSpPr/>
          <p:nvPr/>
        </p:nvSpPr>
        <p:spPr>
          <a:xfrm>
            <a:off x="1749016" y="1898623"/>
            <a:ext cx="1369502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Testing with GEM on bench </a:t>
            </a:r>
            <a:r>
              <a:rPr lang="en-US" sz="1103" kern="0" dirty="0" err="1">
                <a:solidFill>
                  <a:srgbClr val="000000"/>
                </a:solidFill>
                <a:latin typeface="Helvetica Neue Medium"/>
              </a:rPr>
              <a:t>cosmics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0" name="Tank Construction">
            <a:extLst>
              <a:ext uri="{FF2B5EF4-FFF2-40B4-BE49-F238E27FC236}">
                <a16:creationId xmlns:a16="http://schemas.microsoft.com/office/drawing/2014/main" id="{7FBBC053-E560-439C-B7FA-C7434D730BA7}"/>
              </a:ext>
            </a:extLst>
          </p:cNvPr>
          <p:cNvSpPr/>
          <p:nvPr/>
        </p:nvSpPr>
        <p:spPr>
          <a:xfrm>
            <a:off x="568871" y="1913033"/>
            <a:ext cx="728149" cy="36719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55181" hangingPunct="0"/>
            <a:r>
              <a:rPr lang="en-US" sz="1103" kern="0" dirty="0">
                <a:solidFill>
                  <a:srgbClr val="000000"/>
                </a:solidFill>
                <a:latin typeface="Helvetica Neue Medium"/>
              </a:rPr>
              <a:t>Develop direct readout</a:t>
            </a:r>
            <a:endParaRPr sz="1103" kern="0" dirty="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444B2569-15B5-4DF6-B322-660E84C57229}"/>
              </a:ext>
            </a:extLst>
          </p:cNvPr>
          <p:cNvSpPr/>
          <p:nvPr/>
        </p:nvSpPr>
        <p:spPr>
          <a:xfrm>
            <a:off x="1197378" y="1843262"/>
            <a:ext cx="610775" cy="539293"/>
          </a:xfrm>
          <a:prstGeom prst="diamond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55181" hangingPunct="0"/>
            <a:r>
              <a:rPr lang="en-US" sz="1764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14050860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E04-6A21-4708-97E0-3AE83D3E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milestones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B9588-8D53-443F-ADF0-5FC0D225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8435"/>
            <a:ext cx="13010147" cy="59311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: VMM high rate test</a:t>
            </a:r>
          </a:p>
          <a:p>
            <a:pPr lvl="1"/>
            <a:r>
              <a:rPr lang="en-US" dirty="0"/>
              <a:t>A1 : procure evaluation board and test direct readout April 1</a:t>
            </a:r>
            <a:r>
              <a:rPr lang="en-US" baseline="30000" dirty="0"/>
              <a:t>st</a:t>
            </a:r>
            <a:r>
              <a:rPr lang="en-US" dirty="0"/>
              <a:t> 2020 – delayed November 2020 </a:t>
            </a:r>
          </a:p>
          <a:p>
            <a:pPr lvl="1"/>
            <a:r>
              <a:rPr lang="en-US" dirty="0"/>
              <a:t>A3 : develop prototype determine maximum trigger rate December 1</a:t>
            </a:r>
            <a:r>
              <a:rPr lang="en-US" baseline="30000" dirty="0"/>
              <a:t>st</a:t>
            </a:r>
            <a:r>
              <a:rPr lang="en-US" dirty="0"/>
              <a:t> 2020 – ongoing</a:t>
            </a:r>
          </a:p>
          <a:p>
            <a:pPr lvl="1"/>
            <a:r>
              <a:rPr lang="en-US" dirty="0"/>
              <a:t>A2 : study behavior in high background February 15</a:t>
            </a:r>
            <a:r>
              <a:rPr lang="en-US" baseline="30000" dirty="0"/>
              <a:t>th</a:t>
            </a:r>
            <a:r>
              <a:rPr lang="en-US" dirty="0"/>
              <a:t> 2021 – delayed June 15</a:t>
            </a:r>
            <a:r>
              <a:rPr lang="en-US" baseline="30000" dirty="0"/>
              <a:t>th</a:t>
            </a:r>
            <a:r>
              <a:rPr lang="en-US" dirty="0"/>
              <a:t> 2021  on going</a:t>
            </a:r>
          </a:p>
          <a:p>
            <a:r>
              <a:rPr lang="en-US" dirty="0"/>
              <a:t>B : APV rate capability</a:t>
            </a:r>
          </a:p>
          <a:p>
            <a:pPr lvl="1"/>
            <a:r>
              <a:rPr lang="en-US" dirty="0"/>
              <a:t>B1 : develop Fast Readout August 1</a:t>
            </a:r>
            <a:r>
              <a:rPr lang="en-US" baseline="30000" dirty="0"/>
              <a:t>st</a:t>
            </a:r>
            <a:r>
              <a:rPr lang="en-US" dirty="0"/>
              <a:t> 2020 – delayed December 2020 ( after FADC VXS readout )</a:t>
            </a:r>
          </a:p>
          <a:p>
            <a:pPr lvl="1"/>
            <a:r>
              <a:rPr lang="en-US" dirty="0"/>
              <a:t>B2 : demonstrate 100 </a:t>
            </a:r>
            <a:r>
              <a:rPr lang="en-US" dirty="0" err="1"/>
              <a:t>KHz</a:t>
            </a:r>
            <a:r>
              <a:rPr lang="en-US" dirty="0"/>
              <a:t> rate November 1</a:t>
            </a:r>
            <a:r>
              <a:rPr lang="en-US" baseline="30000" dirty="0"/>
              <a:t>st</a:t>
            </a:r>
            <a:r>
              <a:rPr lang="en-US" dirty="0"/>
              <a:t> 2020 – delayed February 1</a:t>
            </a:r>
            <a:r>
              <a:rPr lang="en-US" baseline="30000" dirty="0"/>
              <a:t>st</a:t>
            </a:r>
            <a:r>
              <a:rPr lang="en-US" dirty="0"/>
              <a:t> 2021</a:t>
            </a:r>
          </a:p>
          <a:p>
            <a:r>
              <a:rPr lang="en-US" dirty="0"/>
              <a:t>C : FADC development ( shift by 2 months )</a:t>
            </a:r>
          </a:p>
          <a:p>
            <a:pPr lvl="1"/>
            <a:r>
              <a:rPr lang="en-US" dirty="0"/>
              <a:t>C1 : Fast VXS readout  August 15</a:t>
            </a:r>
            <a:r>
              <a:rPr lang="en-US" baseline="30000" dirty="0"/>
              <a:t>th</a:t>
            </a:r>
            <a:r>
              <a:rPr lang="en-US" dirty="0"/>
              <a:t> 2020 – delayed October 15</a:t>
            </a:r>
            <a:r>
              <a:rPr lang="en-US" baseline="30000" dirty="0"/>
              <a:t>th</a:t>
            </a:r>
            <a:r>
              <a:rPr lang="en-US" dirty="0"/>
              <a:t> 2020 – ongoing</a:t>
            </a:r>
          </a:p>
          <a:p>
            <a:pPr lvl="1"/>
            <a:r>
              <a:rPr lang="en-US" dirty="0"/>
              <a:t>C2 : Calorimeter trigger September 15</a:t>
            </a:r>
            <a:r>
              <a:rPr lang="en-US" baseline="30000" dirty="0"/>
              <a:t>th</a:t>
            </a:r>
            <a:r>
              <a:rPr lang="en-US" dirty="0"/>
              <a:t> 2020 – delayed December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C3 : PVDIS trigger and test February 15</a:t>
            </a:r>
            <a:r>
              <a:rPr lang="en-US" baseline="30000" dirty="0"/>
              <a:t>th</a:t>
            </a:r>
            <a:r>
              <a:rPr lang="en-US" dirty="0"/>
              <a:t> 2021 – delayed April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C4 : PVDIS trigger and test 2 sectors  May 15</a:t>
            </a:r>
            <a:r>
              <a:rPr lang="en-US" baseline="30000" dirty="0"/>
              <a:t>th</a:t>
            </a:r>
            <a:r>
              <a:rPr lang="en-US" dirty="0"/>
              <a:t> 2021 –delayed June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1"/>
            <a:r>
              <a:rPr lang="en-US" dirty="0"/>
              <a:t>C5 : SIDIS trigger and test  July 15</a:t>
            </a:r>
            <a:r>
              <a:rPr lang="en-US" baseline="30000" dirty="0"/>
              <a:t>th</a:t>
            </a:r>
            <a:r>
              <a:rPr lang="en-US" dirty="0"/>
              <a:t> 2021 -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C19581-E39E-496D-A283-0AFC995B3FB0}"/>
              </a:ext>
            </a:extLst>
          </p:cNvPr>
          <p:cNvSpPr/>
          <p:nvPr/>
        </p:nvSpPr>
        <p:spPr>
          <a:xfrm>
            <a:off x="944736" y="2088819"/>
            <a:ext cx="10890460" cy="3120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FD404A-1FD7-46D4-AF3A-ADCEB63D5FE8}"/>
              </a:ext>
            </a:extLst>
          </p:cNvPr>
          <p:cNvSpPr/>
          <p:nvPr/>
        </p:nvSpPr>
        <p:spPr>
          <a:xfrm>
            <a:off x="832783" y="3254654"/>
            <a:ext cx="11440111" cy="5267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89691-110F-46D9-9D1D-332359D5B88B}"/>
              </a:ext>
            </a:extLst>
          </p:cNvPr>
          <p:cNvSpPr/>
          <p:nvPr/>
        </p:nvSpPr>
        <p:spPr>
          <a:xfrm>
            <a:off x="944737" y="4573193"/>
            <a:ext cx="10171074" cy="3975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0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E04-6A21-4708-97E0-3AE83D3E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milestones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B9588-8D53-443F-ADF0-5FC0D225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919291"/>
            <a:ext cx="13010147" cy="59311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 : Gas Cerenkov Test support ( shifted by 2 months due to COVID, beam resumed August 1</a:t>
            </a:r>
            <a:r>
              <a:rPr lang="en-US" baseline="30000" dirty="0"/>
              <a:t>st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D1 : readout for Cerenkov test April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D2 : Cerenkov data with high background  June 15</a:t>
            </a:r>
            <a:r>
              <a:rPr lang="en-US" baseline="30000" dirty="0"/>
              <a:t>th</a:t>
            </a:r>
            <a:r>
              <a:rPr lang="en-US" dirty="0"/>
              <a:t> 2020 – delayed August 1</a:t>
            </a:r>
            <a:r>
              <a:rPr lang="en-US" baseline="30000" dirty="0"/>
              <a:t>st</a:t>
            </a:r>
            <a:r>
              <a:rPr lang="en-US" dirty="0"/>
              <a:t> 2020 – on going</a:t>
            </a:r>
          </a:p>
          <a:p>
            <a:pPr lvl="1"/>
            <a:r>
              <a:rPr lang="en-US" dirty="0"/>
              <a:t>D3 : MAROC data with high background  July 15</a:t>
            </a:r>
            <a:r>
              <a:rPr lang="en-US" baseline="30000" dirty="0"/>
              <a:t>th</a:t>
            </a:r>
            <a:r>
              <a:rPr lang="en-US" dirty="0"/>
              <a:t> 2020 – delayed October 15</a:t>
            </a:r>
            <a:r>
              <a:rPr lang="en-US" baseline="30000" dirty="0"/>
              <a:t>th</a:t>
            </a:r>
            <a:r>
              <a:rPr lang="en-US" dirty="0"/>
              <a:t> (</a:t>
            </a:r>
          </a:p>
          <a:p>
            <a:pPr lvl="1"/>
            <a:r>
              <a:rPr lang="en-US" dirty="0"/>
              <a:t>D4 : evaluation improvement with MAROC pixel readout April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r>
              <a:rPr lang="en-US" dirty="0"/>
              <a:t>E : NALU ASOC Time of flight chip</a:t>
            </a:r>
          </a:p>
          <a:p>
            <a:pPr lvl="1"/>
            <a:r>
              <a:rPr lang="en-US" dirty="0"/>
              <a:t>E1 : install evaluation board April 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E2 : sample high background data August 1</a:t>
            </a:r>
            <a:r>
              <a:rPr lang="en-US" baseline="30000" dirty="0"/>
              <a:t>st</a:t>
            </a:r>
            <a:r>
              <a:rPr lang="en-US" dirty="0"/>
              <a:t> 2020 – October 15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E3 : timing resolution April 15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073F7-5F85-40CF-878D-24BB30ECECCC}"/>
              </a:ext>
            </a:extLst>
          </p:cNvPr>
          <p:cNvGrpSpPr/>
          <p:nvPr/>
        </p:nvGrpSpPr>
        <p:grpSpPr>
          <a:xfrm>
            <a:off x="8454923" y="5018021"/>
            <a:ext cx="245307" cy="118006"/>
            <a:chOff x="4806712" y="1138683"/>
            <a:chExt cx="245307" cy="11800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5EAC206-BA0D-4A01-B41C-2E1E397A93C2}"/>
                </a:ext>
              </a:extLst>
            </p:cNvPr>
            <p:cNvCxnSpPr>
              <a:cxnSpLocks/>
            </p:cNvCxnSpPr>
            <p:nvPr/>
          </p:nvCxnSpPr>
          <p:spPr>
            <a:xfrm>
              <a:off x="4806712" y="1185785"/>
              <a:ext cx="92907" cy="7090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A012E6-EF64-41BB-8CEA-D3DE09596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9619" y="1138683"/>
              <a:ext cx="152400" cy="94205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0524AA-36A8-4D91-A878-AC614833151A}"/>
              </a:ext>
            </a:extLst>
          </p:cNvPr>
          <p:cNvGrpSpPr/>
          <p:nvPr/>
        </p:nvGrpSpPr>
        <p:grpSpPr>
          <a:xfrm>
            <a:off x="8852630" y="1820510"/>
            <a:ext cx="245307" cy="118006"/>
            <a:chOff x="4806712" y="1138683"/>
            <a:chExt cx="245307" cy="11800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9A38B8-BB7A-4A52-9479-A96973F87E78}"/>
                </a:ext>
              </a:extLst>
            </p:cNvPr>
            <p:cNvCxnSpPr>
              <a:cxnSpLocks/>
            </p:cNvCxnSpPr>
            <p:nvPr/>
          </p:nvCxnSpPr>
          <p:spPr>
            <a:xfrm>
              <a:off x="4806712" y="1185785"/>
              <a:ext cx="92907" cy="7090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440D32-9BB2-49B3-9026-388CC06DD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9619" y="1138683"/>
              <a:ext cx="152400" cy="94205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0ED0B38-AF14-42A9-B1C9-1C62C6AB6318}"/>
              </a:ext>
            </a:extLst>
          </p:cNvPr>
          <p:cNvSpPr/>
          <p:nvPr/>
        </p:nvSpPr>
        <p:spPr>
          <a:xfrm>
            <a:off x="1161418" y="2114821"/>
            <a:ext cx="11644516" cy="6933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6E22F-CA38-4729-A420-39848C6C6F25}"/>
              </a:ext>
            </a:extLst>
          </p:cNvPr>
          <p:cNvSpPr/>
          <p:nvPr/>
        </p:nvSpPr>
        <p:spPr>
          <a:xfrm>
            <a:off x="1097135" y="5287973"/>
            <a:ext cx="11644516" cy="6933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llery">
      <a:dk1>
        <a:srgbClr val="5B5C5B"/>
      </a:dk1>
      <a:lt1>
        <a:srgbClr val="FFFFFF"/>
      </a:lt1>
      <a:dk2>
        <a:srgbClr val="5B5C5B"/>
      </a:dk2>
      <a:lt2>
        <a:srgbClr val="E7E6E6"/>
      </a:lt2>
      <a:accent1>
        <a:srgbClr val="A55B25"/>
      </a:accent1>
      <a:accent2>
        <a:srgbClr val="5F797F"/>
      </a:accent2>
      <a:accent3>
        <a:srgbClr val="81834E"/>
      </a:accent3>
      <a:accent4>
        <a:srgbClr val="943F2A"/>
      </a:accent4>
      <a:accent5>
        <a:srgbClr val="605B67"/>
      </a:accent5>
      <a:accent6>
        <a:srgbClr val="A6BAB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20859</TotalTime>
  <Words>1233</Words>
  <Application>Microsoft Office PowerPoint</Application>
  <PresentationFormat>Custom</PresentationFormat>
  <Paragraphs>401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</vt:lpstr>
      <vt:lpstr>Arial</vt:lpstr>
      <vt:lpstr>ARiel</vt:lpstr>
      <vt:lpstr>Calibri</vt:lpstr>
      <vt:lpstr>Helvetica Neue</vt:lpstr>
      <vt:lpstr>Helvetica Neue Light</vt:lpstr>
      <vt:lpstr>Helvetica Neue Medium</vt:lpstr>
      <vt:lpstr>Wingdings</vt:lpstr>
      <vt:lpstr>Office Theme</vt:lpstr>
      <vt:lpstr>White</vt:lpstr>
      <vt:lpstr>PowerPoint Presentation</vt:lpstr>
      <vt:lpstr>Outline</vt:lpstr>
      <vt:lpstr>Tasks and milestones</vt:lpstr>
      <vt:lpstr>PowerPoint Presentation</vt:lpstr>
      <vt:lpstr>PowerPoint Presentation</vt:lpstr>
      <vt:lpstr>PowerPoint Presentation</vt:lpstr>
      <vt:lpstr>PowerPoint Presentation</vt:lpstr>
      <vt:lpstr>Tasks and milestones</vt:lpstr>
      <vt:lpstr>Tasks and milestones</vt:lpstr>
      <vt:lpstr>TOF ASOC chip</vt:lpstr>
      <vt:lpstr>Workforce</vt:lpstr>
      <vt:lpstr>Spending profile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xz5y </dc:creator>
  <dc:description/>
  <cp:lastModifiedBy>Eun  Hee Alexandre</cp:lastModifiedBy>
  <cp:revision>598</cp:revision>
  <dcterms:created xsi:type="dcterms:W3CDTF">2010-10-20T16:35:23Z</dcterms:created>
  <dcterms:modified xsi:type="dcterms:W3CDTF">2020-08-05T20:43:49Z</dcterms:modified>
  <dc:language>en-US</dc:language>
</cp:coreProperties>
</file>