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0"/>
  </p:notesMasterIdLst>
  <p:sldIdLst>
    <p:sldId id="256" r:id="rId2"/>
    <p:sldId id="263" r:id="rId3"/>
    <p:sldId id="414" r:id="rId4"/>
    <p:sldId id="359" r:id="rId5"/>
    <p:sldId id="418" r:id="rId6"/>
    <p:sldId id="420" r:id="rId7"/>
    <p:sldId id="415" r:id="rId8"/>
    <p:sldId id="416" r:id="rId9"/>
  </p:sldIdLst>
  <p:sldSz cx="13444538" cy="75628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6FF"/>
    <a:srgbClr val="C00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50"/>
    <p:restoredTop sz="94674"/>
  </p:normalViewPr>
  <p:slideViewPr>
    <p:cSldViewPr snapToGrid="0" snapToObjects="1">
      <p:cViewPr>
        <p:scale>
          <a:sx n="132" d="100"/>
          <a:sy n="132" d="100"/>
        </p:scale>
        <p:origin x="144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5DD83-0AF7-4B94-8141-C6DCB7EBF7B8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99E03-D759-4141-8A68-0521A65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4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SIDIS mode make cluster trigger, communicate between </a:t>
            </a:r>
            <a:r>
              <a:rPr lang="en-US" dirty="0" err="1"/>
              <a:t>sectores</a:t>
            </a:r>
            <a:r>
              <a:rPr lang="en-US" dirty="0"/>
              <a:t>.  In PVDIS, need to send DAQ info between sectors.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99E03-D759-4141-8A68-0521A65514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7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99E03-D759-4141-8A68-0521A65514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12099304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71917" y="4060440"/>
            <a:ext cx="12099304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87189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71917" y="406044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871897" y="406044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762972" y="176940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853547" y="176940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71917" y="406044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762972" y="406044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853547" y="406044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E783-08F4-4C8E-9611-6B433DE770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4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 dirty="0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71917" y="1769400"/>
            <a:ext cx="12099304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5FAAF5C-0594-C44B-BD59-B870A3C8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33098"/>
            <a:ext cx="12231155" cy="770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B839780-D1E2-3A4D-B78F-369F9C616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258273"/>
            <a:ext cx="13010147" cy="55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671044F-F3E7-6B4A-9F14-7438A8D4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33098"/>
            <a:ext cx="12231155" cy="770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ADEE5CD-D64C-6546-AC7E-38DEE3890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258273"/>
            <a:ext cx="6433511" cy="55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FB6ED2-7986-CB44-9F85-C4304B1EA40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8000" y="1258272"/>
            <a:ext cx="6433511" cy="55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600"/>
            </a:lvl1pPr>
            <a:lvl2pPr marL="952851" indent="-342900">
              <a:buFont typeface="Arial" panose="020B0604020202020204" pitchFamily="34" charset="0"/>
              <a:buChar char="•"/>
              <a:defRPr sz="3200"/>
            </a:lvl2pPr>
            <a:lvl3pPr marL="1562801" indent="-342900">
              <a:buFont typeface="Arial" panose="020B0604020202020204" pitchFamily="34" charset="0"/>
              <a:buChar char="•"/>
              <a:defRPr sz="2800"/>
            </a:lvl3pPr>
            <a:lvl4pPr marL="2172752" indent="-342900">
              <a:buFont typeface="Arial" panose="020B0604020202020204" pitchFamily="34" charset="0"/>
              <a:buChar char="•"/>
              <a:defRPr/>
            </a:lvl4pPr>
            <a:lvl5pPr marL="2782702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71917" y="301680"/>
            <a:ext cx="12099304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871897" y="1769400"/>
            <a:ext cx="5904126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71917" y="406044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5904126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87189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871897" y="406044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87189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71917" y="4060440"/>
            <a:ext cx="12099304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1284262" y="529200"/>
            <a:ext cx="2438400" cy="2275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0" y="7497000"/>
            <a:ext cx="5225005" cy="45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 anchor="ctr"/>
          <a:lstStyle/>
          <a:p>
            <a:pPr>
              <a:lnSpc>
                <a:spcPct val="100000"/>
              </a:lnSpc>
            </a:pPr>
            <a:r>
              <a:rPr lang="en-US" sz="1601" b="0" strike="noStrike" spc="-1" dirty="0">
                <a:latin typeface="+mn-lt"/>
              </a:rPr>
              <a:t>SoLID pre-R&amp;D Review, August 7</a:t>
            </a:r>
            <a:r>
              <a:rPr lang="en-US" sz="1601" b="0" strike="noStrike" spc="-1" baseline="30000" dirty="0">
                <a:latin typeface="+mn-lt"/>
              </a:rPr>
              <a:t>th</a:t>
            </a:r>
            <a:r>
              <a:rPr lang="en-US" sz="1601" b="0" strike="noStrike" spc="-1" dirty="0">
                <a:latin typeface="+mn-lt"/>
              </a:rPr>
              <a:t> 2020 </a:t>
            </a:r>
          </a:p>
          <a:p>
            <a:pPr>
              <a:lnSpc>
                <a:spcPct val="100000"/>
              </a:lnSpc>
            </a:pPr>
            <a:endParaRPr lang="en-US" sz="1601" b="0" strike="noStrike" spc="-1" dirty="0">
              <a:solidFill>
                <a:srgbClr val="8B8B8B"/>
              </a:solidFill>
              <a:latin typeface="+mn-lt"/>
              <a:ea typeface="+mn-ea"/>
            </a:endParaRPr>
          </a:p>
        </p:txBody>
      </p:sp>
      <p:sp>
        <p:nvSpPr>
          <p:cNvPr id="46" name="Line 3"/>
          <p:cNvSpPr/>
          <p:nvPr/>
        </p:nvSpPr>
        <p:spPr>
          <a:xfrm>
            <a:off x="25415" y="187380"/>
            <a:ext cx="13419123" cy="360"/>
          </a:xfrm>
          <a:prstGeom prst="line">
            <a:avLst/>
          </a:prstGeom>
          <a:ln w="57240">
            <a:solidFill>
              <a:srgbClr val="0000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11859122" y="7222680"/>
            <a:ext cx="1585416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/>
          <a:lstStyle/>
          <a:p>
            <a:pPr algn="r">
              <a:lnSpc>
                <a:spcPct val="100000"/>
              </a:lnSpc>
            </a:pPr>
            <a:fld id="{E5A7A15B-02D0-41ED-9139-A073FCB61FC1}" type="slidenum">
              <a:rPr lang="en-US" sz="1868" b="0" strike="noStrike" spc="-1">
                <a:latin typeface="ARiel"/>
              </a:rPr>
              <a:t>‹#›</a:t>
            </a:fld>
            <a:endParaRPr lang="en-US" sz="1868" b="0" strike="noStrike" spc="-1" dirty="0">
              <a:latin typeface="Arial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5"/>
          <a:stretch/>
        </p:blipFill>
        <p:spPr>
          <a:xfrm>
            <a:off x="9417792" y="7013333"/>
            <a:ext cx="1271473" cy="544917"/>
          </a:xfrm>
          <a:prstGeom prst="rect">
            <a:avLst/>
          </a:prstGeom>
          <a:ln>
            <a:noFill/>
          </a:ln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E4C8F157-96BC-B74D-B7B3-E1C7E39FF1F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/>
        </p:blipFill>
        <p:spPr>
          <a:xfrm>
            <a:off x="10856876" y="7013334"/>
            <a:ext cx="2035246" cy="661271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064B7-4D77-934A-86E7-189ADA5B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33098"/>
            <a:ext cx="12231155" cy="770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7EAED-BE83-0C41-BA6D-384BD90DB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58" y="1258273"/>
            <a:ext cx="13010147" cy="55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1219901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6331" indent="-432248" algn="l" defTabSz="1219901" rtl="0" eaLnBrk="1" latinLnBrk="0" hangingPunct="1">
        <a:lnSpc>
          <a:spcPct val="90000"/>
        </a:lnSpc>
        <a:spcBef>
          <a:spcPts val="1890"/>
        </a:spcBef>
        <a:buClr>
          <a:srgbClr val="000000"/>
        </a:buClr>
        <a:buSzPct val="45000"/>
        <a:buFont typeface="Wingdings" charset="2"/>
        <a:buChar char="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926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876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827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777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354728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3964678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574629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5184579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951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901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852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802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753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9703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9654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9604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103261" y="331004"/>
            <a:ext cx="9125868" cy="4257233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5823284" y="489100"/>
            <a:ext cx="7363328" cy="144949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/>
          <a:lstStyle/>
          <a:p>
            <a:pPr>
              <a:lnSpc>
                <a:spcPct val="100000"/>
              </a:lnSpc>
            </a:pPr>
            <a:r>
              <a:rPr lang="en-US" sz="4269" spc="-1" dirty="0" err="1">
                <a:solidFill>
                  <a:srgbClr val="000000"/>
                </a:solidFill>
                <a:latin typeface="ARial"/>
                <a:ea typeface="DejaVu Sans"/>
              </a:rPr>
              <a:t>SoLID</a:t>
            </a:r>
            <a:r>
              <a:rPr lang="en-US" sz="4269" spc="-1" dirty="0">
                <a:solidFill>
                  <a:srgbClr val="000000"/>
                </a:solidFill>
                <a:latin typeface="ARial"/>
                <a:ea typeface="DejaVu Sans"/>
              </a:rPr>
              <a:t> Pre R&amp;D – DAQ</a:t>
            </a:r>
          </a:p>
          <a:p>
            <a:pPr>
              <a:lnSpc>
                <a:spcPct val="100000"/>
              </a:lnSpc>
            </a:pPr>
            <a:r>
              <a:rPr lang="en-US" sz="4269" spc="-1" dirty="0">
                <a:solidFill>
                  <a:srgbClr val="000000"/>
                </a:solidFill>
                <a:latin typeface="ARial"/>
              </a:rPr>
              <a:t>Overview</a:t>
            </a:r>
            <a:endParaRPr lang="en-US" sz="4269" spc="-1" dirty="0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593151" y="4490344"/>
            <a:ext cx="4604965" cy="27846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668" spc="-1" dirty="0" err="1">
                <a:solidFill>
                  <a:srgbClr val="666666"/>
                </a:solidFill>
                <a:latin typeface="ARial"/>
              </a:rPr>
              <a:t>Stpehen</a:t>
            </a:r>
            <a:r>
              <a:rPr lang="en-US" sz="2668" spc="-1" dirty="0">
                <a:solidFill>
                  <a:srgbClr val="666666"/>
                </a:solidFill>
                <a:latin typeface="ARial"/>
              </a:rPr>
              <a:t> Wood</a:t>
            </a:r>
            <a:endParaRPr lang="en-US" sz="2668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668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1" spc="-1" dirty="0">
                <a:latin typeface="Arial"/>
              </a:rPr>
              <a:t>Jefferson Lab</a:t>
            </a:r>
          </a:p>
          <a:p>
            <a:pPr>
              <a:lnSpc>
                <a:spcPct val="100000"/>
              </a:lnSpc>
            </a:pPr>
            <a:endParaRPr lang="en-US" sz="2401" spc="-1" dirty="0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1463905" y="1595194"/>
            <a:ext cx="2561352" cy="1477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/>
          <a:lstStyle/>
          <a:p>
            <a:pPr>
              <a:lnSpc>
                <a:spcPct val="100000"/>
              </a:lnSpc>
            </a:pPr>
            <a:r>
              <a:rPr lang="en-US" sz="3202" spc="-1" dirty="0">
                <a:solidFill>
                  <a:srgbClr val="000000"/>
                </a:solidFill>
                <a:latin typeface="ARial"/>
              </a:rPr>
              <a:t>Data Acquisition</a:t>
            </a:r>
            <a:endParaRPr lang="en-US" sz="3202" spc="-1" dirty="0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6961230" y="2339634"/>
            <a:ext cx="5846492" cy="2228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/>
          <a:lstStyle/>
          <a:p>
            <a:pPr algn="ctr">
              <a:lnSpc>
                <a:spcPct val="100000"/>
              </a:lnSpc>
            </a:pPr>
            <a:r>
              <a:rPr lang="en-US" sz="2135" spc="-1" dirty="0">
                <a:solidFill>
                  <a:srgbClr val="000000"/>
                </a:solidFill>
                <a:latin typeface="ARial"/>
                <a:ea typeface="ＭＳ Ｐゴシック"/>
              </a:rPr>
              <a:t>Jefferson Lab SoLID Pre-R&amp;D Review</a:t>
            </a:r>
            <a:endParaRPr lang="en-US" sz="2135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135" spc="-1" dirty="0">
                <a:solidFill>
                  <a:srgbClr val="000000"/>
                </a:solidFill>
                <a:latin typeface="ARial"/>
                <a:ea typeface="ＭＳ Ｐゴシック"/>
              </a:rPr>
              <a:t>August 7th, 2020</a:t>
            </a:r>
            <a:endParaRPr lang="en-US" sz="2135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135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135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135" spc="-1" dirty="0">
              <a:latin typeface="Arial"/>
            </a:endParaRPr>
          </a:p>
        </p:txBody>
      </p:sp>
      <p:pic>
        <p:nvPicPr>
          <p:cNvPr id="92" name="Picture 4"/>
          <p:cNvPicPr/>
          <p:nvPr/>
        </p:nvPicPr>
        <p:blipFill>
          <a:blip r:embed="rId3"/>
          <a:stretch/>
        </p:blipFill>
        <p:spPr>
          <a:xfrm>
            <a:off x="6392574" y="7073750"/>
            <a:ext cx="2836555" cy="474520"/>
          </a:xfrm>
          <a:prstGeom prst="rect">
            <a:avLst/>
          </a:prstGeom>
          <a:ln>
            <a:noFill/>
          </a:ln>
        </p:spPr>
      </p:pic>
      <p:pic>
        <p:nvPicPr>
          <p:cNvPr id="93" name="Picture 26"/>
          <p:cNvPicPr/>
          <p:nvPr/>
        </p:nvPicPr>
        <p:blipFill>
          <a:blip r:embed="rId4"/>
          <a:stretch/>
        </p:blipFill>
        <p:spPr>
          <a:xfrm>
            <a:off x="5231248" y="7073750"/>
            <a:ext cx="906775" cy="608519"/>
          </a:xfrm>
          <a:prstGeom prst="rect">
            <a:avLst/>
          </a:prstGeom>
          <a:ln>
            <a:noFill/>
          </a:ln>
        </p:spPr>
      </p:pic>
      <p:pic>
        <p:nvPicPr>
          <p:cNvPr id="94" name="Picture 93"/>
          <p:cNvPicPr/>
          <p:nvPr/>
        </p:nvPicPr>
        <p:blipFill>
          <a:blip r:embed="rId5"/>
          <a:stretch/>
        </p:blipFill>
        <p:spPr>
          <a:xfrm>
            <a:off x="8391034" y="3982203"/>
            <a:ext cx="3076216" cy="14883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B308-B727-41C0-87A3-519A4C31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00FD8-9433-4034-8CA3-6D688313A79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71917" y="1308224"/>
            <a:ext cx="12099304" cy="4385880"/>
          </a:xfrm>
        </p:spPr>
        <p:txBody>
          <a:bodyPr>
            <a:normAutofit/>
          </a:bodyPr>
          <a:lstStyle/>
          <a:p>
            <a:pPr marL="571500" indent="-571500">
              <a:buFont typeface="Arial"/>
              <a:buChar char="•"/>
            </a:pPr>
            <a:r>
              <a:rPr lang="en-US" dirty="0">
                <a:latin typeface="Aparajita"/>
              </a:rPr>
              <a:t>Overview of </a:t>
            </a:r>
            <a:r>
              <a:rPr lang="en-US" dirty="0" err="1">
                <a:latin typeface="Aparajita"/>
              </a:rPr>
              <a:t>SoLID</a:t>
            </a:r>
            <a:r>
              <a:rPr lang="en-US" dirty="0">
                <a:latin typeface="Aparajita"/>
              </a:rPr>
              <a:t> DAQ</a:t>
            </a:r>
          </a:p>
          <a:p>
            <a:pPr marL="571500" indent="-571500">
              <a:buFont typeface="Arial"/>
              <a:buChar char="•"/>
            </a:pPr>
            <a:r>
              <a:rPr lang="en-US" dirty="0">
                <a:latin typeface="Aparajita"/>
              </a:rPr>
              <a:t>Overview of Pre-R&amp;D Plan for DAQ</a:t>
            </a:r>
          </a:p>
          <a:p>
            <a:pPr marL="571500" indent="-571500">
              <a:buFont typeface="Arial"/>
              <a:buChar char="•"/>
            </a:pPr>
            <a:r>
              <a:rPr lang="en-US" dirty="0">
                <a:latin typeface="Aparajita"/>
              </a:rPr>
              <a:t>Current Status</a:t>
            </a:r>
          </a:p>
        </p:txBody>
      </p:sp>
    </p:spTree>
    <p:extLst>
      <p:ext uri="{BB962C8B-B14F-4D97-AF65-F5344CB8AC3E}">
        <p14:creationId xmlns:p14="http://schemas.microsoft.com/office/powerpoint/2010/main" val="25813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B308-B727-41C0-87A3-519A4C31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27" y="301680"/>
            <a:ext cx="7191923" cy="978480"/>
          </a:xfrm>
        </p:spPr>
        <p:txBody>
          <a:bodyPr>
            <a:normAutofit/>
          </a:bodyPr>
          <a:lstStyle/>
          <a:p>
            <a:r>
              <a:rPr lang="en-US" b="1" dirty="0" err="1"/>
              <a:t>SoLID</a:t>
            </a:r>
            <a:r>
              <a:rPr lang="en-US" b="1" dirty="0"/>
              <a:t> Data Acquisition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1CFF12-F019-804B-A540-E5CD5D12B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80" y="3538023"/>
            <a:ext cx="5026660" cy="37699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4E6F17-8BF3-C346-9187-19AB08DC9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" y="3554381"/>
            <a:ext cx="5026660" cy="3769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FBA3AC-6178-4745-B5EA-3833527AC01F}"/>
              </a:ext>
            </a:extLst>
          </p:cNvPr>
          <p:cNvSpPr txBox="1"/>
          <p:nvPr/>
        </p:nvSpPr>
        <p:spPr>
          <a:xfrm>
            <a:off x="5954151" y="157382"/>
            <a:ext cx="4132386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~190 K GEM Tracking channels</a:t>
            </a:r>
          </a:p>
          <a:p>
            <a:r>
              <a:rPr lang="en-US" dirty="0"/>
              <a:t>1800 calorimeter modules</a:t>
            </a:r>
          </a:p>
          <a:p>
            <a:r>
              <a:rPr lang="en-US" dirty="0"/>
              <a:t>Particle trigger: Cluster in calorimeter with gas Cherenkov and scintillators</a:t>
            </a:r>
          </a:p>
          <a:p>
            <a:r>
              <a:rPr lang="en-US" dirty="0"/>
              <a:t>Data rate ~ 4Gbyte/second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E0449-A0F9-8841-B448-644C4737A0C4}"/>
              </a:ext>
            </a:extLst>
          </p:cNvPr>
          <p:cNvSpPr txBox="1"/>
          <p:nvPr/>
        </p:nvSpPr>
        <p:spPr>
          <a:xfrm>
            <a:off x="562707" y="1954824"/>
            <a:ext cx="5275385" cy="1323439"/>
          </a:xfrm>
          <a:prstGeom prst="rect">
            <a:avLst/>
          </a:prstGeom>
          <a:solidFill>
            <a:srgbClr val="CEF6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Semi-Inclusive DIS (SIDIS) configuration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Pion Electron coincidence</a:t>
            </a:r>
          </a:p>
          <a:p>
            <a:r>
              <a:rPr lang="en-US" sz="2000" dirty="0">
                <a:solidFill>
                  <a:srgbClr val="C00000"/>
                </a:solidFill>
              </a:rPr>
              <a:t>~100 kHz rate – accidentals dominated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D59263-46AB-1747-B2DF-E36D42E39404}"/>
              </a:ext>
            </a:extLst>
          </p:cNvPr>
          <p:cNvSpPr txBox="1"/>
          <p:nvPr/>
        </p:nvSpPr>
        <p:spPr>
          <a:xfrm>
            <a:off x="7303476" y="1811801"/>
            <a:ext cx="5427785" cy="1631216"/>
          </a:xfrm>
          <a:prstGeom prst="rect">
            <a:avLst/>
          </a:prstGeom>
          <a:solidFill>
            <a:srgbClr val="CEF6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Parity Violating DIS (PVDIS) configuration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Trigger on single electron</a:t>
            </a:r>
          </a:p>
          <a:p>
            <a:r>
              <a:rPr lang="en-US" sz="2000" dirty="0">
                <a:solidFill>
                  <a:srgbClr val="C00000"/>
                </a:solidFill>
              </a:rPr>
              <a:t>~500 kHz rate → 15 or 30 mostly independent data acquisition systems.  &lt; 20 kHz/system</a:t>
            </a:r>
          </a:p>
        </p:txBody>
      </p:sp>
    </p:spTree>
    <p:extLst>
      <p:ext uri="{BB962C8B-B14F-4D97-AF65-F5344CB8AC3E}">
        <p14:creationId xmlns:p14="http://schemas.microsoft.com/office/powerpoint/2010/main" val="369245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8A65E-EF5A-46EA-BBCE-A43C0748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604" y="-231720"/>
            <a:ext cx="9069120" cy="1262520"/>
          </a:xfrm>
        </p:spPr>
        <p:txBody>
          <a:bodyPr/>
          <a:lstStyle/>
          <a:p>
            <a:r>
              <a:rPr lang="en-US" sz="2800" dirty="0"/>
              <a:t>Trigger and data rates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5C5789-E7EE-4164-993F-A717BAF644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69344" y="915094"/>
          <a:ext cx="8818380" cy="472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595">
                  <a:extLst>
                    <a:ext uri="{9D8B030D-6E8A-4147-A177-3AD203B41FA5}">
                      <a16:colId xmlns:a16="http://schemas.microsoft.com/office/drawing/2014/main" val="1573051698"/>
                    </a:ext>
                  </a:extLst>
                </a:gridCol>
                <a:gridCol w="2204595">
                  <a:extLst>
                    <a:ext uri="{9D8B030D-6E8A-4147-A177-3AD203B41FA5}">
                      <a16:colId xmlns:a16="http://schemas.microsoft.com/office/drawing/2014/main" val="714860106"/>
                    </a:ext>
                  </a:extLst>
                </a:gridCol>
                <a:gridCol w="2204595">
                  <a:extLst>
                    <a:ext uri="{9D8B030D-6E8A-4147-A177-3AD203B41FA5}">
                      <a16:colId xmlns:a16="http://schemas.microsoft.com/office/drawing/2014/main" val="1182951460"/>
                    </a:ext>
                  </a:extLst>
                </a:gridCol>
                <a:gridCol w="2204595">
                  <a:extLst>
                    <a:ext uri="{9D8B030D-6E8A-4147-A177-3AD203B41FA5}">
                      <a16:colId xmlns:a16="http://schemas.microsoft.com/office/drawing/2014/main" val="1309429490"/>
                    </a:ext>
                  </a:extLst>
                </a:gridCol>
              </a:tblGrid>
              <a:tr h="8706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PVDIS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SIDIS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J/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0160478"/>
                  </a:ext>
                </a:extLst>
              </a:tr>
              <a:tr h="12416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Trigger rate maximum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 KHz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 KHz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KHz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954497"/>
                  </a:ext>
                </a:extLst>
              </a:tr>
              <a:tr h="8706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3.36GB/s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3.90GB/s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285971"/>
                  </a:ext>
                </a:extLst>
              </a:tr>
              <a:tr h="8706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 days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 days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days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5976680"/>
                  </a:ext>
                </a:extLst>
              </a:tr>
              <a:tr h="8706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raw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48.2 PB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36.2 PB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40.4 PB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884405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4E0FB17-2B50-4B14-81B6-6B54F53BBC19}"/>
              </a:ext>
            </a:extLst>
          </p:cNvPr>
          <p:cNvSpPr txBox="1"/>
          <p:nvPr/>
        </p:nvSpPr>
        <p:spPr>
          <a:xfrm flipH="1">
            <a:off x="3108484" y="6286500"/>
            <a:ext cx="7658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Expected SIDIS rate is 85 kHz</a:t>
            </a:r>
          </a:p>
          <a:p>
            <a:pPr algn="ctr"/>
            <a:r>
              <a:rPr lang="en-US" dirty="0"/>
              <a:t>Table numbers are without compression. If compressing may reduce data rates and size by 2.5</a:t>
            </a:r>
          </a:p>
        </p:txBody>
      </p:sp>
    </p:spTree>
    <p:extLst>
      <p:ext uri="{BB962C8B-B14F-4D97-AF65-F5344CB8AC3E}">
        <p14:creationId xmlns:p14="http://schemas.microsoft.com/office/powerpoint/2010/main" val="341460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0FB59D-D938-B343-B7A3-AD50195B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30" y="301680"/>
            <a:ext cx="7191923" cy="978480"/>
          </a:xfrm>
        </p:spPr>
        <p:txBody>
          <a:bodyPr>
            <a:normAutofit/>
          </a:bodyPr>
          <a:lstStyle/>
          <a:p>
            <a:r>
              <a:rPr lang="en-US" b="1" dirty="0"/>
              <a:t>GEM Tracking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23662-8F72-2A40-8DC0-5334F07A7F3A}"/>
              </a:ext>
            </a:extLst>
          </p:cNvPr>
          <p:cNvSpPr txBox="1"/>
          <p:nvPr/>
        </p:nvSpPr>
        <p:spPr>
          <a:xfrm>
            <a:off x="508781" y="1488244"/>
            <a:ext cx="5427785" cy="4708981"/>
          </a:xfrm>
          <a:prstGeom prst="rect">
            <a:avLst/>
          </a:prstGeom>
          <a:solidFill>
            <a:srgbClr val="CEF6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GEM detectors not in trigger</a:t>
            </a:r>
          </a:p>
          <a:p>
            <a:r>
              <a:rPr lang="en-US" sz="2000" dirty="0">
                <a:solidFill>
                  <a:srgbClr val="C00000"/>
                </a:solidFill>
              </a:rPr>
              <a:t>Data from GEMs dominate data volume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Must function with 100 kHz trigger rate and fluxes of 0.5 </a:t>
            </a:r>
            <a:r>
              <a:rPr lang="en-US" sz="2000" dirty="0" err="1">
                <a:solidFill>
                  <a:srgbClr val="C00000"/>
                </a:solidFill>
              </a:rPr>
              <a:t>Mhz</a:t>
            </a:r>
            <a:r>
              <a:rPr lang="en-US" sz="2000" dirty="0">
                <a:solidFill>
                  <a:srgbClr val="C00000"/>
                </a:solidFill>
              </a:rPr>
              <a:t>/cm</a:t>
            </a:r>
            <a:r>
              <a:rPr lang="en-US" sz="2000" baseline="30000" dirty="0">
                <a:solidFill>
                  <a:srgbClr val="C00000"/>
                </a:solidFill>
              </a:rPr>
              <a:t>2 </a:t>
            </a:r>
            <a:r>
              <a:rPr lang="en-US" sz="2000" dirty="0">
                <a:solidFill>
                  <a:srgbClr val="C00000"/>
                </a:solidFill>
              </a:rPr>
              <a:t>(PVDIS)</a:t>
            </a:r>
            <a:endParaRPr lang="en-US" sz="2000" baseline="30000" dirty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GEM Readout options: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	APV25 with MPD readout boards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	Used for SBS program</a:t>
            </a:r>
          </a:p>
          <a:p>
            <a:r>
              <a:rPr lang="en-US" sz="2000" dirty="0">
                <a:solidFill>
                  <a:srgbClr val="C00000"/>
                </a:solidFill>
              </a:rPr>
              <a:t>	APV25 out of production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	VMM3 chip with JLab readout boards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	Better timing resolution</a:t>
            </a:r>
          </a:p>
          <a:p>
            <a:r>
              <a:rPr lang="en-US" sz="2000" dirty="0">
                <a:solidFill>
                  <a:srgbClr val="C00000"/>
                </a:solidFill>
              </a:rPr>
              <a:t>	(6.25 ns vs 25 ns)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636D9D-4B02-C644-B3C8-B2E988EDB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83" y="1269365"/>
            <a:ext cx="7076823" cy="47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5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1F69F4-6314-1C4A-AF38-E67F12F49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9" y="-3371859"/>
            <a:ext cx="7588155" cy="9819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36CAD2-FE64-E34A-98D7-FEBAD07E8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82" y="1125415"/>
            <a:ext cx="5217541" cy="372681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0FB59D-D938-B343-B7A3-AD50195B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30" y="301680"/>
            <a:ext cx="7191923" cy="978480"/>
          </a:xfrm>
        </p:spPr>
        <p:txBody>
          <a:bodyPr>
            <a:normAutofit/>
          </a:bodyPr>
          <a:lstStyle/>
          <a:p>
            <a:r>
              <a:rPr lang="en-US" b="1" dirty="0"/>
              <a:t>Flash ADC and trigger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3BE67-DFCC-7548-8E2E-6C60F6F52CFF}"/>
              </a:ext>
            </a:extLst>
          </p:cNvPr>
          <p:cNvSpPr txBox="1"/>
          <p:nvPr/>
        </p:nvSpPr>
        <p:spPr>
          <a:xfrm>
            <a:off x="776068" y="4512799"/>
            <a:ext cx="5090160" cy="2862322"/>
          </a:xfrm>
          <a:prstGeom prst="rect">
            <a:avLst/>
          </a:prstGeom>
          <a:solidFill>
            <a:srgbClr val="CEF6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Most non tracking detectors read by JLab pipelined flash ADCs.  ADCs detect pulses and emit continuous stream of digital information for triggering.  (In addition to richer data when triggered.)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Trigger formed in trigger processors.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Trigger information shared between adjacent sector DAQs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E315B78-9D1E-DD4C-AB92-33E90ABD4824}"/>
              </a:ext>
            </a:extLst>
          </p:cNvPr>
          <p:cNvSpPr>
            <a:spLocks noChangeAspect="1"/>
          </p:cNvSpPr>
          <p:nvPr/>
        </p:nvSpPr>
        <p:spPr>
          <a:xfrm flipH="1">
            <a:off x="11830297" y="3574871"/>
            <a:ext cx="125141" cy="1251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CB48EE-5BA0-E74F-B988-D1D07F2447E8}"/>
              </a:ext>
            </a:extLst>
          </p:cNvPr>
          <p:cNvSpPr>
            <a:spLocks noChangeAspect="1"/>
          </p:cNvSpPr>
          <p:nvPr/>
        </p:nvSpPr>
        <p:spPr>
          <a:xfrm flipH="1">
            <a:off x="12433073" y="2212369"/>
            <a:ext cx="125141" cy="1251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345D04-F76B-024F-8083-E8DA7F79CF97}"/>
              </a:ext>
            </a:extLst>
          </p:cNvPr>
          <p:cNvSpPr>
            <a:spLocks noChangeAspect="1"/>
          </p:cNvSpPr>
          <p:nvPr/>
        </p:nvSpPr>
        <p:spPr>
          <a:xfrm flipH="1">
            <a:off x="12326166" y="2200997"/>
            <a:ext cx="125141" cy="1251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404C83-0286-F14D-906E-6C2AF386F626}"/>
              </a:ext>
            </a:extLst>
          </p:cNvPr>
          <p:cNvSpPr>
            <a:spLocks noChangeAspect="1"/>
          </p:cNvSpPr>
          <p:nvPr/>
        </p:nvSpPr>
        <p:spPr>
          <a:xfrm flipH="1">
            <a:off x="12410327" y="2353396"/>
            <a:ext cx="125141" cy="1251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7E8EF7-3106-CA4E-8E7B-4480A1FA3595}"/>
              </a:ext>
            </a:extLst>
          </p:cNvPr>
          <p:cNvSpPr>
            <a:spLocks noChangeAspect="1"/>
          </p:cNvSpPr>
          <p:nvPr/>
        </p:nvSpPr>
        <p:spPr>
          <a:xfrm flipH="1">
            <a:off x="12303419" y="2301080"/>
            <a:ext cx="125141" cy="1251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3189B3-4E9E-1747-9D18-81A7FD2969AA}"/>
              </a:ext>
            </a:extLst>
          </p:cNvPr>
          <p:cNvSpPr>
            <a:spLocks noChangeAspect="1"/>
          </p:cNvSpPr>
          <p:nvPr/>
        </p:nvSpPr>
        <p:spPr>
          <a:xfrm flipH="1">
            <a:off x="11937204" y="3599892"/>
            <a:ext cx="125141" cy="1251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AA65BA8-2C59-0D45-966D-167C6ECB508C}"/>
              </a:ext>
            </a:extLst>
          </p:cNvPr>
          <p:cNvSpPr>
            <a:spLocks noChangeAspect="1"/>
          </p:cNvSpPr>
          <p:nvPr/>
        </p:nvSpPr>
        <p:spPr>
          <a:xfrm flipH="1">
            <a:off x="12212435" y="2291981"/>
            <a:ext cx="125141" cy="1251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65D9C0-7517-9743-94F3-CCC06268CA99}"/>
              </a:ext>
            </a:extLst>
          </p:cNvPr>
          <p:cNvSpPr txBox="1"/>
          <p:nvPr/>
        </p:nvSpPr>
        <p:spPr>
          <a:xfrm>
            <a:off x="7383859" y="5361235"/>
            <a:ext cx="5090160" cy="1015663"/>
          </a:xfrm>
          <a:prstGeom prst="rect">
            <a:avLst/>
          </a:prstGeom>
          <a:solidFill>
            <a:srgbClr val="CEF6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PVDIS – independent DAQ systems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Must share trigger information between adjacent sector DAQs AND triggered </a:t>
            </a:r>
            <a:r>
              <a:rPr lang="en-US" sz="2000">
                <a:solidFill>
                  <a:srgbClr val="002060"/>
                </a:solidFill>
              </a:rPr>
              <a:t>data.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142D3C-61C3-DE47-A36F-29200DF2A733}"/>
              </a:ext>
            </a:extLst>
          </p:cNvPr>
          <p:cNvSpPr txBox="1"/>
          <p:nvPr/>
        </p:nvSpPr>
        <p:spPr>
          <a:xfrm>
            <a:off x="5934808" y="6699739"/>
            <a:ext cx="4089302" cy="707886"/>
          </a:xfrm>
          <a:prstGeom prst="rect">
            <a:avLst/>
          </a:prstGeom>
          <a:solidFill>
            <a:srgbClr val="CEF6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Must confirm </a:t>
            </a:r>
            <a:r>
              <a:rPr lang="en-US" sz="2000" dirty="0" err="1">
                <a:solidFill>
                  <a:srgbClr val="C00000"/>
                </a:solidFill>
              </a:rPr>
              <a:t>deadtimeless</a:t>
            </a:r>
            <a:r>
              <a:rPr lang="en-US" sz="2000" dirty="0">
                <a:solidFill>
                  <a:srgbClr val="C00000"/>
                </a:solidFill>
              </a:rPr>
              <a:t> ADC readout at 100 kHz trigger rate</a:t>
            </a:r>
          </a:p>
        </p:txBody>
      </p:sp>
    </p:spTree>
    <p:extLst>
      <p:ext uri="{BB962C8B-B14F-4D97-AF65-F5344CB8AC3E}">
        <p14:creationId xmlns:p14="http://schemas.microsoft.com/office/powerpoint/2010/main" val="249083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B308-B727-41C0-87A3-519A4C31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77" y="667440"/>
            <a:ext cx="7191923" cy="9784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Data Acquisition Pre R&amp;D Plan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BCE0099-DCCC-7E42-A815-985270F2501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10844" y="2183130"/>
            <a:ext cx="5478476" cy="349758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parajita"/>
              </a:rPr>
              <a:t>Establish Viable GEM Readout</a:t>
            </a:r>
          </a:p>
          <a:p>
            <a:r>
              <a:rPr lang="en-US" sz="2400" dirty="0">
                <a:latin typeface="Aparajita"/>
              </a:rPr>
              <a:t> </a:t>
            </a:r>
          </a:p>
          <a:p>
            <a:r>
              <a:rPr lang="en-US" sz="2400" dirty="0">
                <a:latin typeface="Aparajita"/>
              </a:rPr>
              <a:t>VMM3: </a:t>
            </a:r>
          </a:p>
          <a:p>
            <a:r>
              <a:rPr lang="en-US" sz="2400" dirty="0">
                <a:latin typeface="Aparajita"/>
              </a:rPr>
              <a:t>Verify trigger and hit rate capability with direct VMM readout mode</a:t>
            </a:r>
          </a:p>
          <a:p>
            <a:endParaRPr lang="en-US" sz="2400" dirty="0">
              <a:latin typeface="Aparajita"/>
            </a:endParaRPr>
          </a:p>
          <a:p>
            <a:r>
              <a:rPr lang="en-US" sz="2400" dirty="0">
                <a:latin typeface="Aparajita"/>
              </a:rPr>
              <a:t>APV25 chip, MPD readout (SBS):</a:t>
            </a:r>
          </a:p>
          <a:p>
            <a:r>
              <a:rPr lang="en-US" sz="2400" dirty="0">
                <a:latin typeface="Aparajita"/>
              </a:rPr>
              <a:t>	(Backup scheme)</a:t>
            </a:r>
          </a:p>
          <a:p>
            <a:r>
              <a:rPr lang="en-US" sz="2400" dirty="0">
                <a:latin typeface="Aparajita"/>
              </a:rPr>
              <a:t>Firmware development to confirm trigger rate.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DD08E06-C9A9-0540-A710-192A0790AD2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926884" y="1798320"/>
            <a:ext cx="5989016" cy="449961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rgbClr val="C00000"/>
              </a:solidFill>
              <a:latin typeface="Aparajita"/>
            </a:endParaRPr>
          </a:p>
          <a:p>
            <a:r>
              <a:rPr lang="en-US" sz="2800" dirty="0">
                <a:solidFill>
                  <a:srgbClr val="C00000"/>
                </a:solidFill>
                <a:latin typeface="Aparajita"/>
              </a:rPr>
              <a:t>Prototype DAQ</a:t>
            </a:r>
          </a:p>
          <a:p>
            <a:r>
              <a:rPr lang="en-US" sz="2400" dirty="0">
                <a:latin typeface="Aparajita"/>
              </a:rPr>
              <a:t> </a:t>
            </a:r>
          </a:p>
          <a:p>
            <a:r>
              <a:rPr lang="en-US" sz="2400" dirty="0">
                <a:latin typeface="Aparajita"/>
              </a:rPr>
              <a:t>Develop Fast FADC readout (VXS instead of VME backplane)</a:t>
            </a:r>
          </a:p>
          <a:p>
            <a:endParaRPr lang="en-US" sz="2400" dirty="0">
              <a:latin typeface="Aparajita"/>
            </a:endParaRPr>
          </a:p>
          <a:p>
            <a:r>
              <a:rPr lang="en-US" sz="2400" dirty="0">
                <a:latin typeface="Aparajita"/>
              </a:rPr>
              <a:t>High resolution TDC readout</a:t>
            </a:r>
          </a:p>
          <a:p>
            <a:endParaRPr lang="en-US" sz="2400" dirty="0">
              <a:latin typeface="Aparajita"/>
            </a:endParaRPr>
          </a:p>
          <a:p>
            <a:r>
              <a:rPr lang="en-US" sz="2400" dirty="0">
                <a:latin typeface="Aparajita"/>
              </a:rPr>
              <a:t>MAPMT readout</a:t>
            </a:r>
          </a:p>
          <a:p>
            <a:endParaRPr lang="en-US" sz="2400" dirty="0">
              <a:latin typeface="Aparajita"/>
            </a:endParaRPr>
          </a:p>
          <a:p>
            <a:r>
              <a:rPr lang="en-US" sz="2400" dirty="0">
                <a:latin typeface="Aparajita"/>
              </a:rPr>
              <a:t>Trigger prototyping, deadtime studies</a:t>
            </a:r>
          </a:p>
          <a:p>
            <a:endParaRPr lang="en-US" sz="2400" dirty="0">
              <a:latin typeface="Aparajita"/>
            </a:endParaRPr>
          </a:p>
          <a:p>
            <a:r>
              <a:rPr lang="en-US" sz="2400" dirty="0">
                <a:latin typeface="Aparajita"/>
              </a:rPr>
              <a:t>Support Cherenkov tests</a:t>
            </a:r>
          </a:p>
          <a:p>
            <a:endParaRPr lang="en-US" sz="2400" dirty="0">
              <a:latin typeface="Aparajita"/>
            </a:endParaRPr>
          </a:p>
          <a:p>
            <a:endParaRPr lang="en-US" sz="2400" dirty="0">
              <a:latin typeface="Aparajita"/>
            </a:endParaRPr>
          </a:p>
        </p:txBody>
      </p:sp>
    </p:spTree>
    <p:extLst>
      <p:ext uri="{BB962C8B-B14F-4D97-AF65-F5344CB8AC3E}">
        <p14:creationId xmlns:p14="http://schemas.microsoft.com/office/powerpoint/2010/main" val="379828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B308-B727-41C0-87A3-519A4C31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77" y="667440"/>
            <a:ext cx="7191923" cy="978480"/>
          </a:xfrm>
        </p:spPr>
        <p:txBody>
          <a:bodyPr>
            <a:normAutofit/>
          </a:bodyPr>
          <a:lstStyle/>
          <a:p>
            <a:r>
              <a:rPr lang="en-US" b="1" dirty="0"/>
              <a:t>Current Status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BCE0099-DCCC-7E42-A815-985270F2501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45134" y="2788920"/>
            <a:ext cx="7453460" cy="349758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parajita"/>
              </a:rPr>
              <a:t>VMM3 testing well underway.  Prototype board being designed.</a:t>
            </a:r>
          </a:p>
          <a:p>
            <a:endParaRPr lang="en-US" sz="2400" dirty="0">
              <a:latin typeface="Aparajita"/>
            </a:endParaRPr>
          </a:p>
          <a:p>
            <a:r>
              <a:rPr lang="en-US" sz="2400" dirty="0">
                <a:latin typeface="Aparajita"/>
              </a:rPr>
              <a:t>Fast readout MPD/APV25 with VTP under development (100 kHz trigger and 1Gbyte/sec per VTP</a:t>
            </a:r>
          </a:p>
          <a:p>
            <a:endParaRPr lang="en-US" sz="2400" dirty="0">
              <a:latin typeface="Aparajita"/>
            </a:endParaRPr>
          </a:p>
          <a:p>
            <a:r>
              <a:rPr lang="en-US" sz="2400" dirty="0">
                <a:latin typeface="Aparajita"/>
              </a:rPr>
              <a:t>FADC250 VXS readout under development</a:t>
            </a:r>
          </a:p>
          <a:p>
            <a:endParaRPr lang="en-US" sz="2400" dirty="0">
              <a:latin typeface="Aparajita"/>
            </a:endParaRPr>
          </a:p>
          <a:p>
            <a:r>
              <a:rPr lang="en-US" sz="2400" dirty="0">
                <a:latin typeface="Aparajita"/>
              </a:rPr>
              <a:t>Test stand setup at University of Massachusetts</a:t>
            </a:r>
          </a:p>
          <a:p>
            <a:endParaRPr lang="en-US" sz="2400" dirty="0">
              <a:latin typeface="Aparajita"/>
            </a:endParaRPr>
          </a:p>
          <a:p>
            <a:r>
              <a:rPr lang="en-US" sz="2400" dirty="0">
                <a:latin typeface="Aparajita"/>
              </a:rPr>
              <a:t>Started ASOC chip TOF performance and following firmware development in Hall D. </a:t>
            </a:r>
          </a:p>
          <a:p>
            <a:endParaRPr lang="en-US" sz="2400" dirty="0">
              <a:latin typeface="Aparajita"/>
            </a:endParaRPr>
          </a:p>
          <a:p>
            <a:r>
              <a:rPr lang="en-US" sz="2400" dirty="0">
                <a:latin typeface="Aparajita"/>
              </a:rPr>
              <a:t>In beam Cherenkov tests in progress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2DF6595-AA48-DD42-84B1-1636510D7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0" y="326353"/>
            <a:ext cx="5607170" cy="23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4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llery">
      <a:dk1>
        <a:srgbClr val="5B5C5B"/>
      </a:dk1>
      <a:lt1>
        <a:srgbClr val="FFFFFF"/>
      </a:lt1>
      <a:dk2>
        <a:srgbClr val="5B5C5B"/>
      </a:dk2>
      <a:lt2>
        <a:srgbClr val="E7E6E6"/>
      </a:lt2>
      <a:accent1>
        <a:srgbClr val="A55B25"/>
      </a:accent1>
      <a:accent2>
        <a:srgbClr val="5F797F"/>
      </a:accent2>
      <a:accent3>
        <a:srgbClr val="81834E"/>
      </a:accent3>
      <a:accent4>
        <a:srgbClr val="943F2A"/>
      </a:accent4>
      <a:accent5>
        <a:srgbClr val="605B67"/>
      </a:accent5>
      <a:accent6>
        <a:srgbClr val="A6BAB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17590</TotalTime>
  <Words>488</Words>
  <Application>Microsoft Macintosh PowerPoint</Application>
  <PresentationFormat>Custom</PresentationFormat>
  <Paragraphs>107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Aparajita</vt:lpstr>
      <vt:lpstr>Arial</vt:lpstr>
      <vt:lpstr>Arial</vt:lpstr>
      <vt:lpstr>ARiel</vt:lpstr>
      <vt:lpstr>Calibri</vt:lpstr>
      <vt:lpstr>DejaVu Sans</vt:lpstr>
      <vt:lpstr>Symbol</vt:lpstr>
      <vt:lpstr>Wingdings</vt:lpstr>
      <vt:lpstr>Office Theme</vt:lpstr>
      <vt:lpstr>PowerPoint Presentation</vt:lpstr>
      <vt:lpstr>Outline</vt:lpstr>
      <vt:lpstr>SoLID Data Acquisition</vt:lpstr>
      <vt:lpstr>Trigger and data rates</vt:lpstr>
      <vt:lpstr>GEM Tracking</vt:lpstr>
      <vt:lpstr>Flash ADC and trigger</vt:lpstr>
      <vt:lpstr>Data Acquisition Pre R&amp;D Plan</vt:lpstr>
      <vt:lpstr>Current Status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xz5y </dc:creator>
  <dc:description/>
  <cp:lastModifiedBy>Stephen Wood</cp:lastModifiedBy>
  <cp:revision>1154</cp:revision>
  <cp:lastPrinted>2020-08-05T18:45:39Z</cp:lastPrinted>
  <dcterms:created xsi:type="dcterms:W3CDTF">2010-10-20T16:35:23Z</dcterms:created>
  <dcterms:modified xsi:type="dcterms:W3CDTF">2020-08-05T19:21:42Z</dcterms:modified>
  <dc:language>en-US</dc:language>
</cp:coreProperties>
</file>