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8" r:id="rId4"/>
    <p:sldId id="269" r:id="rId5"/>
    <p:sldId id="281" r:id="rId6"/>
    <p:sldId id="278" r:id="rId7"/>
    <p:sldId id="265" r:id="rId8"/>
    <p:sldId id="262" r:id="rId9"/>
    <p:sldId id="263" r:id="rId10"/>
    <p:sldId id="270" r:id="rId11"/>
    <p:sldId id="266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3" autoAdjust="0"/>
    <p:restoredTop sz="95559" autoAdjust="0"/>
  </p:normalViewPr>
  <p:slideViewPr>
    <p:cSldViewPr snapToGrid="0">
      <p:cViewPr varScale="1">
        <p:scale>
          <a:sx n="75" d="100"/>
          <a:sy n="75" d="100"/>
        </p:scale>
        <p:origin x="78" y="3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4D6B3-5D93-3D21-8F59-B693186613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FB3394-6634-8B2C-0AA2-AB0C574CF7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5F08B-D85C-7799-27F8-3A3C95ECB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4599D-94EB-40DF-A4A9-2916D77DDE02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75A08A-E327-D01B-7902-1F82D1B5D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1E9-5BA8-6B32-9245-40B61F8EF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A771-E0CA-44A4-9914-D1FC1F3A5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85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504E9-C024-BAD6-8FB1-826715AFA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8AD5DD-898E-7E7D-C5B9-EC4777E0F7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C4D74-43B5-9B6A-D2F4-54CD0AA96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4599D-94EB-40DF-A4A9-2916D77DDE02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DD9BB-127B-C55D-8CB7-52918232C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712B5-E61B-C300-1C5A-54DCDE8DB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A771-E0CA-44A4-9914-D1FC1F3A5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1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442C4F-3B44-C36F-7A8A-EBE6C3F9FF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F3CBEA-1453-C096-908D-108A92CE28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5ACED-871E-0EDA-8572-510FEB280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4599D-94EB-40DF-A4A9-2916D77DDE02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AFE7E9-2870-9EBA-3E7F-B4FCEA15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EFABA-B486-1EAC-E869-692FB43CA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A771-E0CA-44A4-9914-D1FC1F3A5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083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84671-AFF3-9A5B-403D-E89A3201F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18CA5-5149-24C4-DB01-491BBCCE6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A68579-AE3D-53A8-623C-0628C79D6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4599D-94EB-40DF-A4A9-2916D77DDE02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F35042-0230-2712-0E16-13668AC73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1611F-862B-827A-29A7-9376F4211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A771-E0CA-44A4-9914-D1FC1F3A5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06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BFE1B-6A75-6C4A-EA7B-7F97D17B0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22857-753D-7EB8-361A-9C5B34F51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28870B-CECE-5EDD-A5BE-3F454C2FD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4599D-94EB-40DF-A4A9-2916D77DDE02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0B8A7-DE3E-EE0C-F5DA-03F6981EC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089F1-7507-DE6A-66BC-66EAA434E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A771-E0CA-44A4-9914-D1FC1F3A5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4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DB71D-7C81-336E-D15F-C060FD6DC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72E9F-B4F4-EDF0-0021-D3C4F44879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D59259-93DC-BA35-4975-94F35D7F5D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4CE697-26C3-18F4-29C2-5E5AA75D2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4599D-94EB-40DF-A4A9-2916D77DDE02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454E27-C0C4-40BE-5783-AB909D540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122A15-E906-0B84-68CA-7389A84D1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A771-E0CA-44A4-9914-D1FC1F3A5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145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410EC-0A9A-2419-5191-9A8FDA75C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01339A-786A-0E46-679D-BE69FE45D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1DD718-396E-9908-29E4-9AEDA3B58C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393B1D-79BF-49DB-64CF-93C9740E31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497EC1-D9F0-40F6-003C-4A414CA985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D49E98-8390-A523-DCAF-96697E20D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4599D-94EB-40DF-A4A9-2916D77DDE02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A70CCC-6EAC-6094-9B29-4553A0F03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6926B2-3471-51A4-D299-EB2A797F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A771-E0CA-44A4-9914-D1FC1F3A5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786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0F012-97C7-91E0-009A-B9E77B8EE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6815D4-299F-53EC-E8FC-4EA5B6CA6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4599D-94EB-40DF-A4A9-2916D77DDE02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64DF72-12F3-FA07-3491-DEAF8564E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FAF331-797D-6E47-D9B7-417820882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A771-E0CA-44A4-9914-D1FC1F3A5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266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13F0A7-4F1F-27E8-00BC-9E88AEF29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4599D-94EB-40DF-A4A9-2916D77DDE02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7F9B13-4570-67F2-0D55-FD0ADDC07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4A8732-5F86-BD07-FB30-BC91B46EB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A771-E0CA-44A4-9914-D1FC1F3A5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3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3C7C8-1DFE-3279-7FD9-162D7A5D6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2836D-2C9B-9356-930E-F06340725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58F74F-3CCC-4C20-ACF5-3210FA8E0F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388289-1718-B6F0-E73D-4B30087CD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4599D-94EB-40DF-A4A9-2916D77DDE02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D5C948-46E0-A5C6-1967-FA09E7A58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FC1CF-2CE4-E565-B068-B8EDB2B2D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A771-E0CA-44A4-9914-D1FC1F3A5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254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11D78-2FB3-802F-F740-89400E756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A4315C-156A-AB0D-2690-2583738E1E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EA2B60-C3EC-B922-64B0-62CFEB07E6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7C465B-49C9-2468-3E2B-9CAB5F730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4599D-94EB-40DF-A4A9-2916D77DDE02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66EBAB-9364-D062-0754-8F5F15456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86980D-D5DE-FD2D-0F3F-17EECF993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A771-E0CA-44A4-9914-D1FC1F3A5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26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14D796-1FF0-55D2-7AD2-86EFAEDDC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B15C5A-65D5-6996-A9E2-230DCFE9DC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72ECB-290F-D7E3-C45A-E57A4E56A6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4599D-94EB-40DF-A4A9-2916D77DDE02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B769F-44F2-676D-0E74-7A7024D7A9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EB4BA6-31F1-7941-C961-41D0A53003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A771-E0CA-44A4-9914-D1FC1F3A5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35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269C9-1B30-6BEF-2027-849C677D9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8098" y="1041400"/>
            <a:ext cx="10527587" cy="2387600"/>
          </a:xfrm>
        </p:spPr>
        <p:txBody>
          <a:bodyPr/>
          <a:lstStyle/>
          <a:p>
            <a:r>
              <a:rPr lang="en-US" altLang="zh-CN" dirty="0"/>
              <a:t>Trigger Design for The High-Rate Beam Test in Hall C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23206D-CE05-408F-407A-5AE1DBDB5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51338"/>
            <a:ext cx="9144000" cy="538162"/>
          </a:xfrm>
        </p:spPr>
        <p:txBody>
          <a:bodyPr/>
          <a:lstStyle/>
          <a:p>
            <a:r>
              <a:rPr lang="en-US" dirty="0" err="1"/>
              <a:t>Jixie</a:t>
            </a:r>
            <a:r>
              <a:rPr lang="en-US" dirty="0"/>
              <a:t> Zhang</a:t>
            </a:r>
          </a:p>
        </p:txBody>
      </p:sp>
    </p:spTree>
    <p:extLst>
      <p:ext uri="{BB962C8B-B14F-4D97-AF65-F5344CB8AC3E}">
        <p14:creationId xmlns:p14="http://schemas.microsoft.com/office/powerpoint/2010/main" val="1874103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Shape 66">
            <a:extLst>
              <a:ext uri="{FF2B5EF4-FFF2-40B4-BE49-F238E27FC236}">
                <a16:creationId xmlns:a16="http://schemas.microsoft.com/office/drawing/2014/main" id="{5256AF97-C258-27ED-36AB-18FA0AB02262}"/>
              </a:ext>
            </a:extLst>
          </p:cNvPr>
          <p:cNvSpPr txBox="1"/>
          <p:nvPr/>
        </p:nvSpPr>
        <p:spPr>
          <a:xfrm>
            <a:off x="719190" y="370505"/>
            <a:ext cx="11137187" cy="683767"/>
          </a:xfrm>
          <a:prstGeom prst="rect">
            <a:avLst/>
          </a:prstGeom>
          <a:noFill/>
          <a:ln>
            <a:noFill/>
          </a:ln>
        </p:spPr>
        <p:txBody>
          <a:bodyPr lIns="79412" tIns="39706" rIns="79412" bIns="39706">
            <a:noAutofit/>
          </a:bodyPr>
          <a:lstStyle/>
          <a:p>
            <a:r>
              <a:rPr lang="en-US" sz="2400" b="1" spc="-1" dirty="0">
                <a:latin typeface="Arial"/>
              </a:rPr>
              <a:t>High rate trigger type 4,6:</a:t>
            </a:r>
          </a:p>
          <a:p>
            <a:endParaRPr lang="en-US" sz="2400" b="1" spc="-1" dirty="0">
              <a:latin typeface="Arial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932575B-CAC0-3131-D3B1-9A81512A27E4}"/>
              </a:ext>
            </a:extLst>
          </p:cNvPr>
          <p:cNvGrpSpPr/>
          <p:nvPr/>
        </p:nvGrpSpPr>
        <p:grpSpPr>
          <a:xfrm>
            <a:off x="843213" y="1340983"/>
            <a:ext cx="3837112" cy="1754547"/>
            <a:chOff x="1675420" y="2049900"/>
            <a:chExt cx="3837112" cy="1754547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90AE463-127D-C155-B34E-9DA7F94E2B96}"/>
                </a:ext>
              </a:extLst>
            </p:cNvPr>
            <p:cNvSpPr/>
            <p:nvPr/>
          </p:nvSpPr>
          <p:spPr>
            <a:xfrm>
              <a:off x="1675422" y="2103289"/>
              <a:ext cx="1858887" cy="420602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/>
                <a:t>Shower_sum</a:t>
              </a:r>
              <a:r>
                <a:rPr lang="en-US" sz="1400" dirty="0"/>
                <a:t>, </a:t>
              </a:r>
            </a:p>
            <a:p>
              <a:pPr algn="ctr"/>
              <a:r>
                <a:rPr lang="en-US" sz="1400" dirty="0"/>
                <a:t>DS_0(14)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54F2674-15CF-C0A9-5B98-9A158F1F40E2}"/>
                </a:ext>
              </a:extLst>
            </p:cNvPr>
            <p:cNvSpPr/>
            <p:nvPr/>
          </p:nvSpPr>
          <p:spPr>
            <a:xfrm>
              <a:off x="1675420" y="3330456"/>
              <a:ext cx="1858888" cy="420602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FADC Slot7, </a:t>
              </a:r>
            </a:p>
            <a:p>
              <a:pPr algn="ctr"/>
              <a:r>
                <a:rPr lang="en-US" sz="1400" dirty="0"/>
                <a:t>2 out of 15</a:t>
              </a:r>
            </a:p>
          </p:txBody>
        </p: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D4A522FC-6819-10E0-0928-71AF61C73355}"/>
                </a:ext>
              </a:extLst>
            </p:cNvPr>
            <p:cNvCxnSpPr>
              <a:cxnSpLocks/>
              <a:stCxn id="37" idx="3"/>
              <a:endCxn id="6" idx="1"/>
            </p:cNvCxnSpPr>
            <p:nvPr/>
          </p:nvCxnSpPr>
          <p:spPr>
            <a:xfrm>
              <a:off x="3534309" y="2313590"/>
              <a:ext cx="88357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29902807-9448-982E-2E67-3D4B2CF14A48}"/>
                </a:ext>
              </a:extLst>
            </p:cNvPr>
            <p:cNvCxnSpPr>
              <a:cxnSpLocks/>
              <a:stCxn id="39" idx="3"/>
            </p:cNvCxnSpPr>
            <p:nvPr/>
          </p:nvCxnSpPr>
          <p:spPr>
            <a:xfrm>
              <a:off x="3534308" y="3540757"/>
              <a:ext cx="88358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8BF48AF8-F6DE-E5AB-3CD5-AE4B4515B0B6}"/>
                </a:ext>
              </a:extLst>
            </p:cNvPr>
            <p:cNvSpPr/>
            <p:nvPr/>
          </p:nvSpPr>
          <p:spPr>
            <a:xfrm>
              <a:off x="4417888" y="2049900"/>
              <a:ext cx="1094644" cy="527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TI_0(4)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1C905752-0713-CB51-C6D7-CD5ABE35E8EC}"/>
                </a:ext>
              </a:extLst>
            </p:cNvPr>
            <p:cNvSpPr/>
            <p:nvPr/>
          </p:nvSpPr>
          <p:spPr>
            <a:xfrm>
              <a:off x="4417888" y="3277067"/>
              <a:ext cx="1094644" cy="527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TI_0(6)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C5BDBE39-8F9C-B04B-E872-F915C4DCAC6D}"/>
              </a:ext>
            </a:extLst>
          </p:cNvPr>
          <p:cNvSpPr txBox="1"/>
          <p:nvPr/>
        </p:nvSpPr>
        <p:spPr>
          <a:xfrm>
            <a:off x="5563905" y="2568150"/>
            <a:ext cx="32307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TS6 is about 240ns time later than trigger type 1-4. Tt can not replace Cherenkov sum before aligning trigger type 1-4 to it.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1673704-9C31-99F6-DCE3-EA055C3C4E43}"/>
              </a:ext>
            </a:extLst>
          </p:cNvPr>
          <p:cNvCxnSpPr>
            <a:cxnSpLocks/>
            <a:stCxn id="19" idx="1"/>
            <a:endCxn id="11" idx="3"/>
          </p:cNvCxnSpPr>
          <p:nvPr/>
        </p:nvCxnSpPr>
        <p:spPr>
          <a:xfrm flipH="1" flipV="1">
            <a:off x="4680325" y="2831840"/>
            <a:ext cx="883580" cy="336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15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83A6971-C104-8C27-4865-635D6F749092}"/>
              </a:ext>
            </a:extLst>
          </p:cNvPr>
          <p:cNvSpPr txBox="1"/>
          <p:nvPr/>
        </p:nvSpPr>
        <p:spPr>
          <a:xfrm>
            <a:off x="4163786" y="2506436"/>
            <a:ext cx="445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Back up</a:t>
            </a:r>
          </a:p>
        </p:txBody>
      </p:sp>
    </p:spTree>
    <p:extLst>
      <p:ext uri="{BB962C8B-B14F-4D97-AF65-F5344CB8AC3E}">
        <p14:creationId xmlns:p14="http://schemas.microsoft.com/office/powerpoint/2010/main" val="2041495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EAC57F9-614D-5B12-EC3F-910ED5D24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421" y="325592"/>
            <a:ext cx="5050660" cy="627317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DFA472A-202E-C578-0942-E737370CF1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7580" y="1312934"/>
            <a:ext cx="976798" cy="49069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7211D24-9BAD-1C4F-2A63-01D69647E755}"/>
              </a:ext>
            </a:extLst>
          </p:cNvPr>
          <p:cNvSpPr txBox="1"/>
          <p:nvPr/>
        </p:nvSpPr>
        <p:spPr>
          <a:xfrm>
            <a:off x="6096000" y="852755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CAEN N625</a:t>
            </a:r>
          </a:p>
        </p:txBody>
      </p:sp>
    </p:spTree>
    <p:extLst>
      <p:ext uri="{BB962C8B-B14F-4D97-AF65-F5344CB8AC3E}">
        <p14:creationId xmlns:p14="http://schemas.microsoft.com/office/powerpoint/2010/main" val="1199911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/>
          <p:cNvPicPr/>
          <p:nvPr/>
        </p:nvPicPr>
        <p:blipFill>
          <a:blip r:embed="rId2"/>
          <a:stretch/>
        </p:blipFill>
        <p:spPr>
          <a:xfrm>
            <a:off x="375670" y="287993"/>
            <a:ext cx="6094059" cy="3936918"/>
          </a:xfrm>
          <a:prstGeom prst="rect">
            <a:avLst/>
          </a:prstGeom>
          <a:ln>
            <a:noFill/>
          </a:ln>
        </p:spPr>
      </p:pic>
      <p:pic>
        <p:nvPicPr>
          <p:cNvPr id="42" name="Picture 41"/>
          <p:cNvPicPr/>
          <p:nvPr/>
        </p:nvPicPr>
        <p:blipFill>
          <a:blip r:embed="rId3"/>
          <a:srcRect t="20382" b="12252"/>
          <a:stretch/>
        </p:blipFill>
        <p:spPr>
          <a:xfrm>
            <a:off x="4057976" y="2734941"/>
            <a:ext cx="7354800" cy="3711388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1408800" y="4243447"/>
            <a:ext cx="3710753" cy="241729"/>
          </a:xfrm>
          <a:prstGeom prst="rect">
            <a:avLst/>
          </a:prstGeom>
          <a:noFill/>
          <a:ln w="18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7353" tIns="47647" rIns="87353" bIns="47647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588" spc="-1">
                <a:solidFill>
                  <a:srgbClr val="000000"/>
                </a:solidFill>
                <a:latin typeface="Arial"/>
                <a:ea typeface="DejaVu Sans"/>
              </a:rPr>
              <a:t>table</a:t>
            </a:r>
            <a:endParaRPr lang="en-US" sz="1588" spc="-1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2730847" y="1140891"/>
            <a:ext cx="1073329" cy="415482"/>
          </a:xfrm>
          <a:prstGeom prst="rect">
            <a:avLst/>
          </a:prstGeom>
          <a:solidFill>
            <a:srgbClr val="FF8000"/>
          </a:solidFill>
          <a:ln w="3672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5294" tIns="55588" rIns="95294" bIns="55588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59" b="1" spc="-1" dirty="0">
                <a:latin typeface="Arial"/>
              </a:rPr>
              <a:t>Trigger Type 1 (bit 001)</a:t>
            </a:r>
            <a:endParaRPr lang="en-US" sz="1059" spc="-1" dirty="0">
              <a:latin typeface="Arial"/>
            </a:endParaRPr>
          </a:p>
        </p:txBody>
      </p:sp>
      <p:sp>
        <p:nvSpPr>
          <p:cNvPr id="45" name="Line 3"/>
          <p:cNvSpPr/>
          <p:nvPr/>
        </p:nvSpPr>
        <p:spPr>
          <a:xfrm flipH="1">
            <a:off x="3774635" y="1203565"/>
            <a:ext cx="484094" cy="135000"/>
          </a:xfrm>
          <a:prstGeom prst="line">
            <a:avLst/>
          </a:prstGeom>
          <a:ln>
            <a:solidFill>
              <a:srgbClr val="3465A4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Line 4"/>
          <p:cNvSpPr/>
          <p:nvPr/>
        </p:nvSpPr>
        <p:spPr>
          <a:xfrm>
            <a:off x="10058647" y="3615777"/>
            <a:ext cx="0" cy="495847"/>
          </a:xfrm>
          <a:prstGeom prst="line">
            <a:avLst/>
          </a:prstGeom>
          <a:ln>
            <a:solidFill>
              <a:srgbClr val="3465A4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" name="Line 5"/>
          <p:cNvSpPr/>
          <p:nvPr/>
        </p:nvSpPr>
        <p:spPr>
          <a:xfrm>
            <a:off x="10072624" y="4365106"/>
            <a:ext cx="0" cy="405953"/>
          </a:xfrm>
          <a:prstGeom prst="line">
            <a:avLst/>
          </a:prstGeom>
          <a:ln w="18360">
            <a:solidFill>
              <a:srgbClr val="FF1493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" name="CustomShape 6"/>
          <p:cNvSpPr/>
          <p:nvPr/>
        </p:nvSpPr>
        <p:spPr>
          <a:xfrm>
            <a:off x="6163341" y="4833953"/>
            <a:ext cx="3872435" cy="67690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49" name="Group 7"/>
          <p:cNvGrpSpPr/>
          <p:nvPr/>
        </p:nvGrpSpPr>
        <p:grpSpPr>
          <a:xfrm>
            <a:off x="2269306" y="985341"/>
            <a:ext cx="522212" cy="379588"/>
            <a:chOff x="2063880" y="1116720"/>
            <a:chExt cx="591840" cy="430200"/>
          </a:xfrm>
        </p:grpSpPr>
        <p:sp>
          <p:nvSpPr>
            <p:cNvPr id="50" name="Line 8"/>
            <p:cNvSpPr/>
            <p:nvPr/>
          </p:nvSpPr>
          <p:spPr>
            <a:xfrm>
              <a:off x="2088000" y="1361160"/>
              <a:ext cx="457200" cy="185760"/>
            </a:xfrm>
            <a:prstGeom prst="line">
              <a:avLst/>
            </a:prstGeom>
            <a:ln>
              <a:solidFill>
                <a:srgbClr val="3465A4"/>
              </a:solidFill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" name="CustomShape 9"/>
            <p:cNvSpPr/>
            <p:nvPr/>
          </p:nvSpPr>
          <p:spPr>
            <a:xfrm>
              <a:off x="2063880" y="1116720"/>
              <a:ext cx="591840" cy="26064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79412" tIns="39706" rIns="79412" bIns="39706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059" spc="-1">
                  <a:solidFill>
                    <a:srgbClr val="0000FF"/>
                  </a:solidFill>
                  <a:latin typeface="Arial"/>
                </a:rPr>
                <a:t>and </a:t>
              </a:r>
              <a:endParaRPr lang="en-US" sz="1059" spc="-1">
                <a:latin typeface="Arial"/>
              </a:endParaRPr>
            </a:p>
          </p:txBody>
        </p:sp>
      </p:grpSp>
      <p:sp>
        <p:nvSpPr>
          <p:cNvPr id="52" name="CustomShape 10"/>
          <p:cNvSpPr/>
          <p:nvPr/>
        </p:nvSpPr>
        <p:spPr>
          <a:xfrm>
            <a:off x="3901694" y="1005353"/>
            <a:ext cx="522212" cy="2299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9412" tIns="39706" rIns="79412" bIns="39706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59" spc="-1">
                <a:solidFill>
                  <a:srgbClr val="0000FF"/>
                </a:solidFill>
                <a:latin typeface="Arial"/>
              </a:rPr>
              <a:t>and </a:t>
            </a:r>
            <a:endParaRPr lang="en-US" sz="1059" spc="-1">
              <a:latin typeface="Arial"/>
            </a:endParaRPr>
          </a:p>
        </p:txBody>
      </p:sp>
      <p:sp>
        <p:nvSpPr>
          <p:cNvPr id="53" name="CustomShape 11"/>
          <p:cNvSpPr/>
          <p:nvPr/>
        </p:nvSpPr>
        <p:spPr>
          <a:xfrm>
            <a:off x="7216024" y="2073918"/>
            <a:ext cx="1129235" cy="3055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9412" tIns="39706" rIns="79412" bIns="39706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588" spc="-1">
                <a:solidFill>
                  <a:srgbClr val="2A6099"/>
                </a:solidFill>
                <a:latin typeface="Arial"/>
              </a:rPr>
              <a:t>top</a:t>
            </a:r>
          </a:p>
        </p:txBody>
      </p:sp>
      <p:sp>
        <p:nvSpPr>
          <p:cNvPr id="54" name="CustomShape 12"/>
          <p:cNvSpPr/>
          <p:nvPr/>
        </p:nvSpPr>
        <p:spPr>
          <a:xfrm>
            <a:off x="6700165" y="2897894"/>
            <a:ext cx="1129235" cy="3055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9412" tIns="39706" rIns="79412" bIns="39706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588" spc="-1">
                <a:solidFill>
                  <a:srgbClr val="2A6099"/>
                </a:solidFill>
                <a:latin typeface="Arial"/>
              </a:rPr>
              <a:t>left</a:t>
            </a:r>
          </a:p>
        </p:txBody>
      </p:sp>
      <p:sp>
        <p:nvSpPr>
          <p:cNvPr id="55" name="CustomShape 13"/>
          <p:cNvSpPr/>
          <p:nvPr/>
        </p:nvSpPr>
        <p:spPr>
          <a:xfrm>
            <a:off x="7700118" y="2897894"/>
            <a:ext cx="1129235" cy="3055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9412" tIns="39706" rIns="79412" bIns="39706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588" spc="-1">
                <a:solidFill>
                  <a:srgbClr val="2A6099"/>
                </a:solidFill>
                <a:latin typeface="Arial"/>
              </a:rPr>
              <a:t>right</a:t>
            </a:r>
          </a:p>
        </p:txBody>
      </p:sp>
      <p:grpSp>
        <p:nvGrpSpPr>
          <p:cNvPr id="56" name="Group 14"/>
          <p:cNvGrpSpPr/>
          <p:nvPr/>
        </p:nvGrpSpPr>
        <p:grpSpPr>
          <a:xfrm>
            <a:off x="6549600" y="1106682"/>
            <a:ext cx="2436988" cy="3549071"/>
            <a:chOff x="6914880" y="1254240"/>
            <a:chExt cx="2761920" cy="4022280"/>
          </a:xfrm>
        </p:grpSpPr>
        <p:sp>
          <p:nvSpPr>
            <p:cNvPr id="57" name="CustomShape 15"/>
            <p:cNvSpPr/>
            <p:nvPr/>
          </p:nvSpPr>
          <p:spPr>
            <a:xfrm rot="1831200">
              <a:off x="7659360" y="1962720"/>
              <a:ext cx="1279800" cy="1096560"/>
            </a:xfrm>
            <a:custGeom>
              <a:avLst/>
              <a:gdLst/>
              <a:ahLst/>
              <a:cxnLst/>
              <a:rect l="l" t="t" r="r" b="b"/>
              <a:pathLst>
                <a:path w="3559" h="3052">
                  <a:moveTo>
                    <a:pt x="888" y="3"/>
                  </a:moveTo>
                  <a:lnTo>
                    <a:pt x="2666" y="0"/>
                  </a:lnTo>
                  <a:lnTo>
                    <a:pt x="3558" y="1522"/>
                  </a:lnTo>
                  <a:lnTo>
                    <a:pt x="2669" y="3049"/>
                  </a:lnTo>
                  <a:lnTo>
                    <a:pt x="892" y="3051"/>
                  </a:lnTo>
                  <a:lnTo>
                    <a:pt x="0" y="1528"/>
                  </a:lnTo>
                  <a:lnTo>
                    <a:pt x="888" y="3"/>
                  </a:lnTo>
                </a:path>
              </a:pathLst>
            </a:custGeom>
            <a:noFill/>
            <a:ln w="36720">
              <a:solidFill>
                <a:srgbClr val="1E90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" name="CustomShape 16"/>
            <p:cNvSpPr/>
            <p:nvPr/>
          </p:nvSpPr>
          <p:spPr>
            <a:xfrm rot="1831200">
              <a:off x="7104600" y="2909520"/>
              <a:ext cx="1279800" cy="1096560"/>
            </a:xfrm>
            <a:custGeom>
              <a:avLst/>
              <a:gdLst/>
              <a:ahLst/>
              <a:cxnLst/>
              <a:rect l="l" t="t" r="r" b="b"/>
              <a:pathLst>
                <a:path w="3559" h="3052">
                  <a:moveTo>
                    <a:pt x="888" y="3"/>
                  </a:moveTo>
                  <a:lnTo>
                    <a:pt x="2666" y="0"/>
                  </a:lnTo>
                  <a:lnTo>
                    <a:pt x="3558" y="1522"/>
                  </a:lnTo>
                  <a:lnTo>
                    <a:pt x="2669" y="3049"/>
                  </a:lnTo>
                  <a:lnTo>
                    <a:pt x="892" y="3051"/>
                  </a:lnTo>
                  <a:lnTo>
                    <a:pt x="0" y="1528"/>
                  </a:lnTo>
                  <a:lnTo>
                    <a:pt x="888" y="3"/>
                  </a:lnTo>
                </a:path>
              </a:pathLst>
            </a:custGeom>
            <a:noFill/>
            <a:ln w="36720">
              <a:solidFill>
                <a:srgbClr val="1E90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9" name="CustomShape 17"/>
            <p:cNvSpPr/>
            <p:nvPr/>
          </p:nvSpPr>
          <p:spPr>
            <a:xfrm rot="1831200">
              <a:off x="8207280" y="2928600"/>
              <a:ext cx="1279440" cy="1096920"/>
            </a:xfrm>
            <a:custGeom>
              <a:avLst/>
              <a:gdLst/>
              <a:ahLst/>
              <a:cxnLst/>
              <a:rect l="l" t="t" r="r" b="b"/>
              <a:pathLst>
                <a:path w="3559" h="3051">
                  <a:moveTo>
                    <a:pt x="888" y="2"/>
                  </a:moveTo>
                  <a:lnTo>
                    <a:pt x="2666" y="0"/>
                  </a:lnTo>
                  <a:lnTo>
                    <a:pt x="3558" y="1521"/>
                  </a:lnTo>
                  <a:lnTo>
                    <a:pt x="2669" y="3048"/>
                  </a:lnTo>
                  <a:lnTo>
                    <a:pt x="892" y="3050"/>
                  </a:lnTo>
                  <a:lnTo>
                    <a:pt x="0" y="1527"/>
                  </a:lnTo>
                  <a:lnTo>
                    <a:pt x="888" y="2"/>
                  </a:lnTo>
                </a:path>
              </a:pathLst>
            </a:custGeom>
            <a:noFill/>
            <a:ln w="36720">
              <a:solidFill>
                <a:srgbClr val="1E90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0" name="CustomShape 18"/>
            <p:cNvSpPr/>
            <p:nvPr/>
          </p:nvSpPr>
          <p:spPr>
            <a:xfrm>
              <a:off x="7725600" y="2121840"/>
              <a:ext cx="1279800" cy="6019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79412" tIns="39706" rIns="79412" bIns="39706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12" spc="-1">
                  <a:solidFill>
                    <a:srgbClr val="2A6099"/>
                  </a:solidFill>
                  <a:latin typeface="Arial"/>
                </a:rPr>
                <a:t>Preshower</a:t>
              </a:r>
            </a:p>
          </p:txBody>
        </p:sp>
        <p:sp>
          <p:nvSpPr>
            <p:cNvPr id="61" name="CustomShape 19"/>
            <p:cNvSpPr/>
            <p:nvPr/>
          </p:nvSpPr>
          <p:spPr>
            <a:xfrm>
              <a:off x="7487280" y="1254240"/>
              <a:ext cx="1645920" cy="4022280"/>
            </a:xfrm>
            <a:prstGeom prst="rect">
              <a:avLst/>
            </a:prstGeom>
            <a:noFill/>
            <a:ln w="18360">
              <a:solidFill>
                <a:srgbClr val="008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62" name="CustomShape 20"/>
          <p:cNvSpPr/>
          <p:nvPr/>
        </p:nvSpPr>
        <p:spPr>
          <a:xfrm>
            <a:off x="7178224" y="2247988"/>
            <a:ext cx="1153376" cy="1056494"/>
          </a:xfrm>
          <a:prstGeom prst="rect">
            <a:avLst/>
          </a:prstGeom>
          <a:noFill/>
          <a:ln w="18360">
            <a:solidFill>
              <a:srgbClr val="80008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3" name="CustomShape 21"/>
          <p:cNvSpPr/>
          <p:nvPr/>
        </p:nvSpPr>
        <p:spPr>
          <a:xfrm>
            <a:off x="1085435" y="2184141"/>
            <a:ext cx="242365" cy="1056494"/>
          </a:xfrm>
          <a:prstGeom prst="rect">
            <a:avLst/>
          </a:prstGeom>
          <a:noFill/>
          <a:ln w="18360">
            <a:solidFill>
              <a:srgbClr val="8D1D7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4" name="CustomShape 22"/>
          <p:cNvSpPr/>
          <p:nvPr/>
        </p:nvSpPr>
        <p:spPr>
          <a:xfrm>
            <a:off x="4865435" y="2184141"/>
            <a:ext cx="242365" cy="1056494"/>
          </a:xfrm>
          <a:prstGeom prst="rect">
            <a:avLst/>
          </a:prstGeom>
          <a:noFill/>
          <a:ln w="18360">
            <a:solidFill>
              <a:srgbClr val="8D1D7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65" name="Group 23"/>
          <p:cNvGrpSpPr/>
          <p:nvPr/>
        </p:nvGrpSpPr>
        <p:grpSpPr>
          <a:xfrm>
            <a:off x="8868106" y="1188635"/>
            <a:ext cx="2436988" cy="2583424"/>
            <a:chOff x="9542520" y="1347120"/>
            <a:chExt cx="2761920" cy="2927880"/>
          </a:xfrm>
        </p:grpSpPr>
        <p:sp>
          <p:nvSpPr>
            <p:cNvPr id="66" name="CustomShape 24"/>
            <p:cNvSpPr/>
            <p:nvPr/>
          </p:nvSpPr>
          <p:spPr>
            <a:xfrm rot="1831200">
              <a:off x="10287360" y="1963080"/>
              <a:ext cx="1279440" cy="1096920"/>
            </a:xfrm>
            <a:custGeom>
              <a:avLst/>
              <a:gdLst/>
              <a:ahLst/>
              <a:cxnLst/>
              <a:rect l="l" t="t" r="r" b="b"/>
              <a:pathLst>
                <a:path w="3559" h="3052">
                  <a:moveTo>
                    <a:pt x="888" y="2"/>
                  </a:moveTo>
                  <a:lnTo>
                    <a:pt x="2666" y="0"/>
                  </a:lnTo>
                  <a:lnTo>
                    <a:pt x="3558" y="1522"/>
                  </a:lnTo>
                  <a:lnTo>
                    <a:pt x="2669" y="3049"/>
                  </a:lnTo>
                  <a:lnTo>
                    <a:pt x="892" y="3051"/>
                  </a:lnTo>
                  <a:lnTo>
                    <a:pt x="0" y="1527"/>
                  </a:lnTo>
                  <a:lnTo>
                    <a:pt x="888" y="2"/>
                  </a:lnTo>
                </a:path>
              </a:pathLst>
            </a:custGeom>
            <a:noFill/>
            <a:ln w="36720">
              <a:solidFill>
                <a:srgbClr val="3465A4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7" name="CustomShape 25"/>
            <p:cNvSpPr/>
            <p:nvPr/>
          </p:nvSpPr>
          <p:spPr>
            <a:xfrm rot="1831200">
              <a:off x="9732240" y="2909880"/>
              <a:ext cx="1279440" cy="1096920"/>
            </a:xfrm>
            <a:custGeom>
              <a:avLst/>
              <a:gdLst/>
              <a:ahLst/>
              <a:cxnLst/>
              <a:rect l="l" t="t" r="r" b="b"/>
              <a:pathLst>
                <a:path w="3559" h="3052">
                  <a:moveTo>
                    <a:pt x="888" y="2"/>
                  </a:moveTo>
                  <a:lnTo>
                    <a:pt x="2666" y="0"/>
                  </a:lnTo>
                  <a:lnTo>
                    <a:pt x="3558" y="1522"/>
                  </a:lnTo>
                  <a:lnTo>
                    <a:pt x="2670" y="3048"/>
                  </a:lnTo>
                  <a:lnTo>
                    <a:pt x="892" y="3051"/>
                  </a:lnTo>
                  <a:lnTo>
                    <a:pt x="0" y="1527"/>
                  </a:lnTo>
                  <a:lnTo>
                    <a:pt x="888" y="2"/>
                  </a:lnTo>
                </a:path>
              </a:pathLst>
            </a:custGeom>
            <a:noFill/>
            <a:ln w="36720">
              <a:solidFill>
                <a:srgbClr val="3465A4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8" name="CustomShape 26"/>
            <p:cNvSpPr/>
            <p:nvPr/>
          </p:nvSpPr>
          <p:spPr>
            <a:xfrm rot="1831200">
              <a:off x="10834920" y="2929320"/>
              <a:ext cx="1279440" cy="1096920"/>
            </a:xfrm>
            <a:custGeom>
              <a:avLst/>
              <a:gdLst/>
              <a:ahLst/>
              <a:cxnLst/>
              <a:rect l="l" t="t" r="r" b="b"/>
              <a:pathLst>
                <a:path w="3559" h="3052">
                  <a:moveTo>
                    <a:pt x="888" y="2"/>
                  </a:moveTo>
                  <a:lnTo>
                    <a:pt x="2666" y="0"/>
                  </a:lnTo>
                  <a:lnTo>
                    <a:pt x="3558" y="1522"/>
                  </a:lnTo>
                  <a:lnTo>
                    <a:pt x="2669" y="3049"/>
                  </a:lnTo>
                  <a:lnTo>
                    <a:pt x="892" y="3051"/>
                  </a:lnTo>
                  <a:lnTo>
                    <a:pt x="0" y="1528"/>
                  </a:lnTo>
                  <a:lnTo>
                    <a:pt x="888" y="2"/>
                  </a:lnTo>
                </a:path>
              </a:pathLst>
            </a:custGeom>
            <a:noFill/>
            <a:ln w="36720">
              <a:solidFill>
                <a:srgbClr val="3465A4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9" name="CustomShape 27"/>
            <p:cNvSpPr/>
            <p:nvPr/>
          </p:nvSpPr>
          <p:spPr>
            <a:xfrm>
              <a:off x="10298160" y="2107440"/>
              <a:ext cx="1279800" cy="3463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79412" tIns="39706" rIns="79412" bIns="39706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12" spc="-1">
                  <a:solidFill>
                    <a:srgbClr val="355269"/>
                  </a:solidFill>
                  <a:latin typeface="Arial"/>
                </a:rPr>
                <a:t>Shower</a:t>
              </a:r>
            </a:p>
          </p:txBody>
        </p:sp>
        <p:sp>
          <p:nvSpPr>
            <p:cNvPr id="70" name="CustomShape 28"/>
            <p:cNvSpPr/>
            <p:nvPr/>
          </p:nvSpPr>
          <p:spPr>
            <a:xfrm>
              <a:off x="10298160" y="2350440"/>
              <a:ext cx="1279800" cy="3463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79412" tIns="39706" rIns="79412" bIns="39706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588" spc="-1">
                  <a:solidFill>
                    <a:srgbClr val="355269"/>
                  </a:solidFill>
                  <a:latin typeface="Arial"/>
                </a:rPr>
                <a:t>top</a:t>
              </a:r>
            </a:p>
          </p:txBody>
        </p:sp>
        <p:sp>
          <p:nvSpPr>
            <p:cNvPr id="71" name="CustomShape 29"/>
            <p:cNvSpPr/>
            <p:nvPr/>
          </p:nvSpPr>
          <p:spPr>
            <a:xfrm>
              <a:off x="9749520" y="3284280"/>
              <a:ext cx="1279800" cy="3463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79412" tIns="39706" rIns="79412" bIns="39706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588" spc="-1">
                  <a:solidFill>
                    <a:srgbClr val="355269"/>
                  </a:solidFill>
                  <a:latin typeface="Arial"/>
                </a:rPr>
                <a:t>left</a:t>
              </a:r>
            </a:p>
          </p:txBody>
        </p:sp>
        <p:sp>
          <p:nvSpPr>
            <p:cNvPr id="72" name="CustomShape 30"/>
            <p:cNvSpPr/>
            <p:nvPr/>
          </p:nvSpPr>
          <p:spPr>
            <a:xfrm>
              <a:off x="10846800" y="3284280"/>
              <a:ext cx="1279800" cy="3463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79412" tIns="39706" rIns="79412" bIns="39706">
              <a:noAutofit/>
            </a:bodyPr>
            <a:lstStyle/>
            <a:p>
              <a:pPr algn="ctr"/>
              <a:r>
                <a:rPr lang="en-US" sz="1588" spc="-1">
                  <a:solidFill>
                    <a:srgbClr val="355269"/>
                  </a:solidFill>
                  <a:latin typeface="Arial"/>
                </a:rPr>
                <a:t>right</a:t>
              </a:r>
            </a:p>
          </p:txBody>
        </p:sp>
      </p:grpSp>
      <p:sp>
        <p:nvSpPr>
          <p:cNvPr id="73" name="TextShape 31"/>
          <p:cNvSpPr txBox="1"/>
          <p:nvPr/>
        </p:nvSpPr>
        <p:spPr>
          <a:xfrm>
            <a:off x="9308683" y="4102730"/>
            <a:ext cx="1618729" cy="230929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81D41A"/>
              </a:gs>
            </a:gsLst>
            <a:lin ang="3600000"/>
          </a:gradFill>
          <a:ln w="36720">
            <a:solidFill>
              <a:srgbClr val="3465A4"/>
            </a:solidFill>
            <a:round/>
          </a:ln>
        </p:spPr>
        <p:txBody>
          <a:bodyPr lIns="79412" tIns="39706" rIns="79412" bIns="39706">
            <a:noAutofit/>
          </a:bodyPr>
          <a:lstStyle/>
          <a:p>
            <a:r>
              <a:rPr lang="en-US" sz="1059" spc="-1">
                <a:latin typeface="Arial"/>
              </a:rPr>
              <a:t>sum of 3 shower blocks</a:t>
            </a:r>
          </a:p>
        </p:txBody>
      </p:sp>
      <p:sp>
        <p:nvSpPr>
          <p:cNvPr id="74" name="TextShape 32"/>
          <p:cNvSpPr txBox="1"/>
          <p:nvPr/>
        </p:nvSpPr>
        <p:spPr>
          <a:xfrm>
            <a:off x="173600" y="119117"/>
            <a:ext cx="7348796" cy="531424"/>
          </a:xfrm>
          <a:prstGeom prst="rect">
            <a:avLst/>
          </a:prstGeom>
          <a:noFill/>
          <a:ln>
            <a:noFill/>
          </a:ln>
        </p:spPr>
        <p:txBody>
          <a:bodyPr lIns="79412" tIns="39706" rIns="79412" bIns="39706">
            <a:noAutofit/>
          </a:bodyPr>
          <a:lstStyle/>
          <a:p>
            <a:r>
              <a:rPr lang="en-US" sz="2000" b="1" spc="-1" dirty="0">
                <a:latin typeface="Arial"/>
              </a:rPr>
              <a:t>Low rate  trigger setup (Hall C beam-left 82.2 deg)</a:t>
            </a:r>
          </a:p>
        </p:txBody>
      </p:sp>
      <p:sp>
        <p:nvSpPr>
          <p:cNvPr id="75" name="TextShape 33"/>
          <p:cNvSpPr txBox="1"/>
          <p:nvPr/>
        </p:nvSpPr>
        <p:spPr>
          <a:xfrm>
            <a:off x="2635553" y="610200"/>
            <a:ext cx="1129553" cy="256024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67000">
                <a:srgbClr val="FFBF00"/>
              </a:gs>
              <a:gs pos="100000">
                <a:srgbClr val="FFBF00"/>
              </a:gs>
            </a:gsLst>
            <a:path path="circle">
              <a:fillToRect l="82000" t="16000" r="18000" b="84000"/>
            </a:path>
          </a:gradFill>
          <a:ln>
            <a:noFill/>
          </a:ln>
        </p:spPr>
        <p:txBody>
          <a:bodyPr lIns="79412" tIns="39706" rIns="79412" bIns="39706">
            <a:noAutofit/>
          </a:bodyPr>
          <a:lstStyle/>
          <a:p>
            <a:pPr algn="ctr"/>
            <a:r>
              <a:rPr lang="en-US" sz="1235" spc="-1">
                <a:latin typeface="Arial"/>
              </a:rPr>
              <a:t>sideview</a:t>
            </a:r>
          </a:p>
        </p:txBody>
      </p:sp>
      <p:sp>
        <p:nvSpPr>
          <p:cNvPr id="76" name="TextShape 34"/>
          <p:cNvSpPr txBox="1"/>
          <p:nvPr/>
        </p:nvSpPr>
        <p:spPr>
          <a:xfrm>
            <a:off x="7217294" y="599082"/>
            <a:ext cx="1129553" cy="256024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67000">
                <a:srgbClr val="FFBF00"/>
              </a:gs>
              <a:gs pos="100000">
                <a:srgbClr val="FFBF00"/>
              </a:gs>
            </a:gsLst>
            <a:path path="circle">
              <a:fillToRect l="82000" t="16000" r="18000" b="84000"/>
            </a:path>
          </a:gradFill>
          <a:ln>
            <a:noFill/>
          </a:ln>
        </p:spPr>
        <p:txBody>
          <a:bodyPr lIns="79412" tIns="39706" rIns="79412" bIns="39706">
            <a:noAutofit/>
          </a:bodyPr>
          <a:lstStyle/>
          <a:p>
            <a:pPr algn="ctr"/>
            <a:r>
              <a:rPr lang="en-US" sz="1235" spc="-1">
                <a:latin typeface="Arial"/>
              </a:rPr>
              <a:t>frontview</a:t>
            </a:r>
          </a:p>
        </p:txBody>
      </p:sp>
      <p:grpSp>
        <p:nvGrpSpPr>
          <p:cNvPr id="77" name="Group 35"/>
          <p:cNvGrpSpPr/>
          <p:nvPr/>
        </p:nvGrpSpPr>
        <p:grpSpPr>
          <a:xfrm>
            <a:off x="1359247" y="783000"/>
            <a:ext cx="1249306" cy="4339694"/>
            <a:chOff x="1032480" y="887400"/>
            <a:chExt cx="1415880" cy="4918320"/>
          </a:xfrm>
        </p:grpSpPr>
        <p:sp>
          <p:nvSpPr>
            <p:cNvPr id="78" name="CustomShape 36"/>
            <p:cNvSpPr/>
            <p:nvPr/>
          </p:nvSpPr>
          <p:spPr>
            <a:xfrm>
              <a:off x="1428480" y="1214280"/>
              <a:ext cx="548280" cy="4023000"/>
            </a:xfrm>
            <a:prstGeom prst="rect">
              <a:avLst/>
            </a:prstGeom>
            <a:noFill/>
            <a:ln w="18360">
              <a:solidFill>
                <a:srgbClr val="008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9" name="CustomShape 37"/>
            <p:cNvSpPr/>
            <p:nvPr/>
          </p:nvSpPr>
          <p:spPr>
            <a:xfrm>
              <a:off x="1337400" y="5459760"/>
              <a:ext cx="1005480" cy="3459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79412" tIns="39706" rIns="79412" bIns="39706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588" spc="-1">
                  <a:solidFill>
                    <a:srgbClr val="168253"/>
                  </a:solidFill>
                  <a:latin typeface="Arial"/>
                </a:rPr>
                <a:t>SC0</a:t>
              </a:r>
            </a:p>
          </p:txBody>
        </p:sp>
        <p:sp>
          <p:nvSpPr>
            <p:cNvPr id="80" name="CustomShape 38"/>
            <p:cNvSpPr/>
            <p:nvPr/>
          </p:nvSpPr>
          <p:spPr>
            <a:xfrm>
              <a:off x="1212480" y="887400"/>
              <a:ext cx="947520" cy="3657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79412" tIns="39706" rIns="79412" bIns="39706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12" spc="-1">
                  <a:latin typeface="Arial"/>
                </a:rPr>
                <a:t>top PMT</a:t>
              </a:r>
            </a:p>
          </p:txBody>
        </p:sp>
        <p:sp>
          <p:nvSpPr>
            <p:cNvPr id="81" name="CustomShape 39"/>
            <p:cNvSpPr/>
            <p:nvPr/>
          </p:nvSpPr>
          <p:spPr>
            <a:xfrm>
              <a:off x="1076760" y="5236200"/>
              <a:ext cx="1371600" cy="2376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79412" tIns="39706" rIns="79412" bIns="39706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12" spc="-1">
                  <a:latin typeface="Arial"/>
                </a:rPr>
                <a:t>bottom PMT</a:t>
              </a:r>
            </a:p>
          </p:txBody>
        </p:sp>
      </p:grpSp>
      <p:grpSp>
        <p:nvGrpSpPr>
          <p:cNvPr id="82" name="Group 40"/>
          <p:cNvGrpSpPr/>
          <p:nvPr/>
        </p:nvGrpSpPr>
        <p:grpSpPr>
          <a:xfrm>
            <a:off x="4003341" y="768388"/>
            <a:ext cx="1210235" cy="4368600"/>
            <a:chOff x="4029120" y="870840"/>
            <a:chExt cx="1371600" cy="4951080"/>
          </a:xfrm>
        </p:grpSpPr>
        <p:sp>
          <p:nvSpPr>
            <p:cNvPr id="83" name="CustomShape 41"/>
            <p:cNvSpPr/>
            <p:nvPr/>
          </p:nvSpPr>
          <p:spPr>
            <a:xfrm>
              <a:off x="4354560" y="1214280"/>
              <a:ext cx="548280" cy="4023000"/>
            </a:xfrm>
            <a:prstGeom prst="rect">
              <a:avLst/>
            </a:prstGeom>
            <a:noFill/>
            <a:ln w="18360">
              <a:solidFill>
                <a:srgbClr val="008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4" name="CustomShape 42"/>
            <p:cNvSpPr/>
            <p:nvPr/>
          </p:nvSpPr>
          <p:spPr>
            <a:xfrm>
              <a:off x="4354560" y="5475960"/>
              <a:ext cx="1005480" cy="3459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79412" tIns="39706" rIns="79412" bIns="39706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588" spc="-1">
                  <a:solidFill>
                    <a:srgbClr val="168253"/>
                  </a:solidFill>
                  <a:latin typeface="Arial"/>
                </a:rPr>
                <a:t>SC1</a:t>
              </a:r>
            </a:p>
          </p:txBody>
        </p:sp>
        <p:sp>
          <p:nvSpPr>
            <p:cNvPr id="85" name="CustomShape 43"/>
            <p:cNvSpPr/>
            <p:nvPr/>
          </p:nvSpPr>
          <p:spPr>
            <a:xfrm>
              <a:off x="4155120" y="870840"/>
              <a:ext cx="1096920" cy="6019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79412" tIns="39706" rIns="79412" bIns="39706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12" spc="-1">
                  <a:latin typeface="Arial"/>
                </a:rPr>
                <a:t>top PMT</a:t>
              </a:r>
            </a:p>
          </p:txBody>
        </p:sp>
        <p:sp>
          <p:nvSpPr>
            <p:cNvPr id="86" name="CustomShape 44"/>
            <p:cNvSpPr/>
            <p:nvPr/>
          </p:nvSpPr>
          <p:spPr>
            <a:xfrm>
              <a:off x="4029120" y="5236200"/>
              <a:ext cx="1371600" cy="2376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79412" tIns="39706" rIns="79412" bIns="39706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12" spc="-1">
                  <a:latin typeface="Arial"/>
                </a:rPr>
                <a:t>bottom PMT</a:t>
              </a:r>
            </a:p>
          </p:txBody>
        </p:sp>
      </p:grpSp>
      <p:sp>
        <p:nvSpPr>
          <p:cNvPr id="87" name="TextShape 45"/>
          <p:cNvSpPr txBox="1"/>
          <p:nvPr/>
        </p:nvSpPr>
        <p:spPr>
          <a:xfrm>
            <a:off x="9476400" y="599082"/>
            <a:ext cx="1129553" cy="256024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67000">
                <a:srgbClr val="FFBF00"/>
              </a:gs>
              <a:gs pos="100000">
                <a:srgbClr val="FFBF00"/>
              </a:gs>
            </a:gsLst>
            <a:path path="circle">
              <a:fillToRect l="82000" t="16000" r="18000" b="84000"/>
            </a:path>
          </a:gradFill>
          <a:ln>
            <a:noFill/>
          </a:ln>
        </p:spPr>
        <p:txBody>
          <a:bodyPr lIns="79412" tIns="39706" rIns="79412" bIns="39706">
            <a:noAutofit/>
          </a:bodyPr>
          <a:lstStyle/>
          <a:p>
            <a:pPr algn="ctr"/>
            <a:r>
              <a:rPr lang="en-US" sz="1235" spc="-1">
                <a:latin typeface="Arial"/>
              </a:rPr>
              <a:t>frontview</a:t>
            </a:r>
          </a:p>
        </p:txBody>
      </p:sp>
      <p:sp>
        <p:nvSpPr>
          <p:cNvPr id="88" name="TextShape 46"/>
          <p:cNvSpPr txBox="1"/>
          <p:nvPr/>
        </p:nvSpPr>
        <p:spPr>
          <a:xfrm rot="16240800">
            <a:off x="4682153" y="2339470"/>
            <a:ext cx="619412" cy="309071"/>
          </a:xfrm>
          <a:prstGeom prst="rect">
            <a:avLst/>
          </a:prstGeom>
          <a:noFill/>
          <a:ln>
            <a:noFill/>
          </a:ln>
        </p:spPr>
        <p:txBody>
          <a:bodyPr lIns="79412" tIns="39706" rIns="79412" bIns="39706">
            <a:noAutofit/>
          </a:bodyPr>
          <a:lstStyle/>
          <a:p>
            <a:r>
              <a:rPr lang="en-US" sz="1588" spc="-1">
                <a:solidFill>
                  <a:srgbClr val="800080"/>
                </a:solidFill>
                <a:latin typeface="Arial"/>
              </a:rPr>
              <a:t>GEM</a:t>
            </a:r>
          </a:p>
        </p:txBody>
      </p:sp>
      <p:sp>
        <p:nvSpPr>
          <p:cNvPr id="89" name="TextShape 47"/>
          <p:cNvSpPr txBox="1"/>
          <p:nvPr/>
        </p:nvSpPr>
        <p:spPr>
          <a:xfrm rot="16240800">
            <a:off x="894529" y="2340741"/>
            <a:ext cx="619412" cy="309071"/>
          </a:xfrm>
          <a:prstGeom prst="rect">
            <a:avLst/>
          </a:prstGeom>
          <a:noFill/>
          <a:ln>
            <a:noFill/>
          </a:ln>
        </p:spPr>
        <p:txBody>
          <a:bodyPr lIns="79412" tIns="39706" rIns="79412" bIns="39706">
            <a:noAutofit/>
          </a:bodyPr>
          <a:lstStyle/>
          <a:p>
            <a:r>
              <a:rPr lang="en-US" sz="1588" spc="-1">
                <a:solidFill>
                  <a:srgbClr val="800080"/>
                </a:solidFill>
                <a:latin typeface="Arial"/>
              </a:rPr>
              <a:t>GEM</a:t>
            </a:r>
          </a:p>
        </p:txBody>
      </p:sp>
      <p:sp>
        <p:nvSpPr>
          <p:cNvPr id="90" name="TextShape 48"/>
          <p:cNvSpPr txBox="1"/>
          <p:nvPr/>
        </p:nvSpPr>
        <p:spPr>
          <a:xfrm rot="16164600">
            <a:off x="4968881" y="2402589"/>
            <a:ext cx="1139911" cy="279212"/>
          </a:xfrm>
          <a:prstGeom prst="rect">
            <a:avLst/>
          </a:prstGeom>
          <a:noFill/>
          <a:ln>
            <a:noFill/>
          </a:ln>
        </p:spPr>
        <p:txBody>
          <a:bodyPr lIns="79412" tIns="39706" rIns="79412" bIns="39706">
            <a:noAutofit/>
          </a:bodyPr>
          <a:lstStyle/>
          <a:p>
            <a:r>
              <a:rPr lang="en-US" sz="1412" spc="-1" dirty="0">
                <a:solidFill>
                  <a:srgbClr val="2A6099"/>
                </a:solidFill>
                <a:latin typeface="Arial"/>
              </a:rPr>
              <a:t>Preshower</a:t>
            </a:r>
            <a:endParaRPr lang="en-US" sz="1412" spc="-1" dirty="0">
              <a:latin typeface="Arial"/>
            </a:endParaRPr>
          </a:p>
        </p:txBody>
      </p:sp>
      <p:sp>
        <p:nvSpPr>
          <p:cNvPr id="91" name="TextShape 49"/>
          <p:cNvSpPr txBox="1"/>
          <p:nvPr/>
        </p:nvSpPr>
        <p:spPr>
          <a:xfrm rot="16143000">
            <a:off x="5460732" y="2405406"/>
            <a:ext cx="897961" cy="279212"/>
          </a:xfrm>
          <a:prstGeom prst="rect">
            <a:avLst/>
          </a:prstGeom>
          <a:noFill/>
          <a:ln>
            <a:noFill/>
          </a:ln>
        </p:spPr>
        <p:txBody>
          <a:bodyPr lIns="79412" tIns="39706" rIns="79412" bIns="39706">
            <a:noAutofit/>
          </a:bodyPr>
          <a:lstStyle/>
          <a:p>
            <a:r>
              <a:rPr lang="en-US" sz="1412" spc="-1" dirty="0">
                <a:solidFill>
                  <a:srgbClr val="355269"/>
                </a:solidFill>
                <a:latin typeface="Arial"/>
              </a:rPr>
              <a:t>Shower</a:t>
            </a:r>
            <a:endParaRPr lang="en-US" sz="1412" spc="-1" dirty="0">
              <a:latin typeface="Arial"/>
            </a:endParaRPr>
          </a:p>
        </p:txBody>
      </p:sp>
      <p:sp>
        <p:nvSpPr>
          <p:cNvPr id="92" name="TextShape 50"/>
          <p:cNvSpPr txBox="1"/>
          <p:nvPr/>
        </p:nvSpPr>
        <p:spPr>
          <a:xfrm rot="16123200">
            <a:off x="4872424" y="2342329"/>
            <a:ext cx="765847" cy="279212"/>
          </a:xfrm>
          <a:prstGeom prst="rect">
            <a:avLst/>
          </a:prstGeom>
          <a:noFill/>
          <a:ln>
            <a:noFill/>
          </a:ln>
        </p:spPr>
        <p:txBody>
          <a:bodyPr lIns="79412" tIns="39706" rIns="79412" bIns="39706">
            <a:noAutofit/>
          </a:bodyPr>
          <a:lstStyle/>
          <a:p>
            <a:r>
              <a:rPr lang="en-US" sz="1412" spc="-1">
                <a:latin typeface="Arial"/>
              </a:rPr>
              <a:t>SPDs</a:t>
            </a:r>
          </a:p>
        </p:txBody>
      </p:sp>
      <p:sp>
        <p:nvSpPr>
          <p:cNvPr id="93" name="CustomShape 51"/>
          <p:cNvSpPr/>
          <p:nvPr/>
        </p:nvSpPr>
        <p:spPr>
          <a:xfrm>
            <a:off x="8640036" y="1084130"/>
            <a:ext cx="1078411" cy="415482"/>
          </a:xfrm>
          <a:prstGeom prst="rect">
            <a:avLst/>
          </a:prstGeom>
          <a:solidFill>
            <a:srgbClr val="FF8000"/>
          </a:solidFill>
          <a:ln w="3672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5294" tIns="55588" rIns="95294" bIns="55588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59" b="1" spc="-1" dirty="0">
                <a:latin typeface="Arial"/>
              </a:rPr>
              <a:t>Trigger Type 2 (bit 010)</a:t>
            </a:r>
            <a:endParaRPr lang="en-US" sz="1059" spc="-1" dirty="0">
              <a:latin typeface="Arial"/>
            </a:endParaRPr>
          </a:p>
        </p:txBody>
      </p:sp>
      <p:sp>
        <p:nvSpPr>
          <p:cNvPr id="94" name="CustomShape 52"/>
          <p:cNvSpPr/>
          <p:nvPr/>
        </p:nvSpPr>
        <p:spPr>
          <a:xfrm>
            <a:off x="9608224" y="4783765"/>
            <a:ext cx="1185456" cy="415482"/>
          </a:xfrm>
          <a:prstGeom prst="rect">
            <a:avLst/>
          </a:prstGeom>
          <a:solidFill>
            <a:srgbClr val="FF8000"/>
          </a:solidFill>
          <a:ln w="3672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5294" tIns="55588" rIns="95294" bIns="55588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059" b="1" spc="-1" dirty="0">
                <a:latin typeface="Arial"/>
              </a:rPr>
              <a:t>Trigger Type 3 (bit 100)</a:t>
            </a:r>
            <a:endParaRPr lang="en-US" sz="1059" spc="-1" dirty="0">
              <a:latin typeface="Arial"/>
            </a:endParaRPr>
          </a:p>
        </p:txBody>
      </p:sp>
      <p:sp>
        <p:nvSpPr>
          <p:cNvPr id="95" name="Line 53"/>
          <p:cNvSpPr/>
          <p:nvPr/>
        </p:nvSpPr>
        <p:spPr>
          <a:xfrm flipV="1">
            <a:off x="8024117" y="1326494"/>
            <a:ext cx="615918" cy="484094"/>
          </a:xfrm>
          <a:prstGeom prst="line">
            <a:avLst/>
          </a:prstGeom>
          <a:ln>
            <a:solidFill>
              <a:srgbClr val="3465A4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" name="Line 54"/>
          <p:cNvSpPr/>
          <p:nvPr/>
        </p:nvSpPr>
        <p:spPr>
          <a:xfrm flipH="1" flipV="1">
            <a:off x="9718445" y="1364928"/>
            <a:ext cx="242048" cy="364977"/>
          </a:xfrm>
          <a:prstGeom prst="line">
            <a:avLst/>
          </a:prstGeom>
          <a:ln>
            <a:solidFill>
              <a:srgbClr val="3465A4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" name="CustomShape 55"/>
          <p:cNvSpPr/>
          <p:nvPr/>
        </p:nvSpPr>
        <p:spPr>
          <a:xfrm>
            <a:off x="8066682" y="1338565"/>
            <a:ext cx="522212" cy="2299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9412" tIns="39706" rIns="79412" bIns="39706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59" spc="-1">
                <a:solidFill>
                  <a:srgbClr val="0000FF"/>
                </a:solidFill>
                <a:latin typeface="Arial"/>
              </a:rPr>
              <a:t>and </a:t>
            </a:r>
            <a:endParaRPr lang="en-US" sz="1059" spc="-1">
              <a:latin typeface="Arial"/>
            </a:endParaRPr>
          </a:p>
        </p:txBody>
      </p:sp>
      <p:sp>
        <p:nvSpPr>
          <p:cNvPr id="98" name="CustomShape 56"/>
          <p:cNvSpPr/>
          <p:nvPr/>
        </p:nvSpPr>
        <p:spPr>
          <a:xfrm>
            <a:off x="9718447" y="1326812"/>
            <a:ext cx="522212" cy="2299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9412" tIns="39706" rIns="79412" bIns="39706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59" spc="-1">
                <a:solidFill>
                  <a:srgbClr val="0000FF"/>
                </a:solidFill>
                <a:latin typeface="Arial"/>
              </a:rPr>
              <a:t>and </a:t>
            </a:r>
            <a:endParaRPr lang="en-US" sz="1059" spc="-1">
              <a:latin typeface="Arial"/>
            </a:endParaRPr>
          </a:p>
        </p:txBody>
      </p:sp>
      <p:sp>
        <p:nvSpPr>
          <p:cNvPr id="99" name="CustomShape 57"/>
          <p:cNvSpPr/>
          <p:nvPr/>
        </p:nvSpPr>
        <p:spPr>
          <a:xfrm>
            <a:off x="2277565" y="1972270"/>
            <a:ext cx="1935741" cy="1451965"/>
          </a:xfrm>
          <a:prstGeom prst="rect">
            <a:avLst/>
          </a:prstGeom>
          <a:noFill/>
          <a:ln w="18360">
            <a:solidFill>
              <a:srgbClr val="D2691E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7353" tIns="47647" rIns="87353" bIns="47647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588" spc="-1">
                <a:solidFill>
                  <a:srgbClr val="FF8000"/>
                </a:solidFill>
                <a:latin typeface="Arial"/>
                <a:ea typeface="DejaVu Sans"/>
              </a:rPr>
              <a:t>Cherenkov</a:t>
            </a:r>
            <a:endParaRPr lang="en-US" sz="1588" spc="-1">
              <a:solidFill>
                <a:srgbClr val="FF8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588" spc="-1">
                <a:solidFill>
                  <a:srgbClr val="FF8000"/>
                </a:solidFill>
                <a:latin typeface="Arial"/>
                <a:ea typeface="DejaVu Sans"/>
              </a:rPr>
              <a:t>(length not to scale)</a:t>
            </a:r>
            <a:endParaRPr lang="en-US" sz="1588" spc="-1">
              <a:solidFill>
                <a:srgbClr val="FF8000"/>
              </a:solidFill>
              <a:latin typeface="Arial"/>
            </a:endParaRPr>
          </a:p>
        </p:txBody>
      </p:sp>
      <p:sp>
        <p:nvSpPr>
          <p:cNvPr id="100" name="CustomShape 58"/>
          <p:cNvSpPr/>
          <p:nvPr/>
        </p:nvSpPr>
        <p:spPr>
          <a:xfrm>
            <a:off x="6866930" y="1925577"/>
            <a:ext cx="1841082" cy="1721329"/>
          </a:xfrm>
          <a:prstGeom prst="ellipse">
            <a:avLst/>
          </a:prstGeom>
          <a:noFill/>
          <a:ln w="36720">
            <a:solidFill>
              <a:srgbClr val="FF8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1" name="TextShape 59"/>
          <p:cNvSpPr txBox="1"/>
          <p:nvPr/>
        </p:nvSpPr>
        <p:spPr>
          <a:xfrm>
            <a:off x="1005070" y="5834541"/>
            <a:ext cx="6535271" cy="531424"/>
          </a:xfrm>
          <a:prstGeom prst="rect">
            <a:avLst/>
          </a:prstGeom>
          <a:noFill/>
          <a:ln>
            <a:noFill/>
          </a:ln>
        </p:spPr>
        <p:txBody>
          <a:bodyPr lIns="79412" tIns="39706" rIns="79412" bIns="39706">
            <a:noAutofit/>
          </a:bodyPr>
          <a:lstStyle/>
          <a:p>
            <a:r>
              <a:rPr lang="en-US" sz="1588" b="1" spc="-1" dirty="0">
                <a:latin typeface="Arial"/>
              </a:rPr>
              <a:t>All discriminator threshold is around 18.2 mV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32"/>
          <p:cNvSpPr txBox="1"/>
          <p:nvPr/>
        </p:nvSpPr>
        <p:spPr>
          <a:xfrm>
            <a:off x="247501" y="122166"/>
            <a:ext cx="7581899" cy="531424"/>
          </a:xfrm>
          <a:prstGeom prst="rect">
            <a:avLst/>
          </a:prstGeom>
          <a:noFill/>
          <a:ln>
            <a:noFill/>
          </a:ln>
        </p:spPr>
        <p:txBody>
          <a:bodyPr lIns="79412" tIns="39706" rIns="79412" bIns="39706">
            <a:noAutofit/>
          </a:bodyPr>
          <a:lstStyle/>
          <a:p>
            <a:r>
              <a:rPr lang="en-US" sz="2000" b="1" spc="-1" dirty="0">
                <a:latin typeface="Arial"/>
              </a:rPr>
              <a:t>High rate 7 deg detector layout (Hall C beam-right 7 deg)</a:t>
            </a:r>
          </a:p>
        </p:txBody>
      </p:sp>
      <p:sp>
        <p:nvSpPr>
          <p:cNvPr id="101" name="TextShape 59"/>
          <p:cNvSpPr txBox="1"/>
          <p:nvPr/>
        </p:nvSpPr>
        <p:spPr>
          <a:xfrm>
            <a:off x="195424" y="4544666"/>
            <a:ext cx="8176104" cy="2173982"/>
          </a:xfrm>
          <a:prstGeom prst="rect">
            <a:avLst/>
          </a:prstGeom>
          <a:noFill/>
          <a:ln>
            <a:noFill/>
          </a:ln>
        </p:spPr>
        <p:txBody>
          <a:bodyPr lIns="79412" tIns="39706" rIns="79412" bIns="39706">
            <a:noAutofit/>
          </a:bodyPr>
          <a:lstStyle/>
          <a:p>
            <a:r>
              <a:rPr lang="en-US" sz="1400" b="1" spc="-1" dirty="0">
                <a:latin typeface="Arial"/>
              </a:rPr>
              <a:t>List of Detectors (From upstream to downstream):</a:t>
            </a:r>
          </a:p>
          <a:p>
            <a:r>
              <a:rPr lang="en-US" sz="1400" b="1" spc="-1" dirty="0">
                <a:solidFill>
                  <a:srgbClr val="7030A0"/>
                </a:solidFill>
                <a:latin typeface="Arial"/>
              </a:rPr>
              <a:t>GEM_00, GEM01;</a:t>
            </a:r>
            <a:r>
              <a:rPr lang="en-US" sz="1400" b="1" spc="-1" dirty="0">
                <a:latin typeface="Arial"/>
              </a:rPr>
              <a:t> </a:t>
            </a:r>
          </a:p>
          <a:p>
            <a:r>
              <a:rPr lang="en-US" sz="1400" b="1" spc="-1" dirty="0">
                <a:solidFill>
                  <a:schemeClr val="accent6"/>
                </a:solidFill>
                <a:latin typeface="Arial"/>
              </a:rPr>
              <a:t>SC_A (5cm (x) x 7.5cm(y) x 1cm)</a:t>
            </a:r>
            <a:r>
              <a:rPr lang="en-US" sz="1400" b="1" spc="-1" dirty="0">
                <a:latin typeface="Arial"/>
              </a:rPr>
              <a:t>, </a:t>
            </a:r>
            <a:r>
              <a:rPr lang="en-US" sz="1400" b="1" spc="-1" dirty="0">
                <a:solidFill>
                  <a:schemeClr val="accent2"/>
                </a:solidFill>
                <a:latin typeface="Arial"/>
              </a:rPr>
              <a:t>Cherenkov</a:t>
            </a:r>
            <a:r>
              <a:rPr lang="en-US" sz="1400" b="1" spc="-1" dirty="0">
                <a:latin typeface="Arial"/>
              </a:rPr>
              <a:t>;</a:t>
            </a:r>
          </a:p>
          <a:p>
            <a:r>
              <a:rPr lang="en-US" sz="1400" b="1" spc="-1" dirty="0">
                <a:solidFill>
                  <a:srgbClr val="7030A0"/>
                </a:solidFill>
                <a:latin typeface="Arial"/>
              </a:rPr>
              <a:t>GEM_10,GEM_11;</a:t>
            </a:r>
          </a:p>
          <a:p>
            <a:r>
              <a:rPr lang="en-US" sz="1400" b="1" spc="-1" dirty="0">
                <a:solidFill>
                  <a:schemeClr val="accent6"/>
                </a:solidFill>
                <a:latin typeface="Arial"/>
              </a:rPr>
              <a:t>SC_C (trapezoid shape: 3.5cm wide top side (at end tip, in hall y direction) and 5.5cm wide bottom side (connected to light guide), 18cm height (in hall x direction), 2cm thick);</a:t>
            </a:r>
          </a:p>
          <a:p>
            <a:r>
              <a:rPr lang="en-US" sz="1400" b="1" spc="-1" dirty="0">
                <a:solidFill>
                  <a:schemeClr val="accent6"/>
                </a:solidFill>
                <a:latin typeface="Arial"/>
              </a:rPr>
              <a:t>LASPD, SC_D (Kedi-6 preshower tile, 6.35cm side length hexagon, 2cm thick);</a:t>
            </a:r>
          </a:p>
          <a:p>
            <a:r>
              <a:rPr lang="en-US" sz="1400" b="1" spc="-1" dirty="0" err="1">
                <a:latin typeface="Arial"/>
              </a:rPr>
              <a:t>PreShower</a:t>
            </a:r>
            <a:r>
              <a:rPr lang="en-US" sz="1400" b="1" spc="-1" dirty="0">
                <a:latin typeface="Arial"/>
              </a:rPr>
              <a:t>: </a:t>
            </a:r>
            <a:r>
              <a:rPr lang="en-US" sz="1400" b="1" spc="-1" dirty="0" err="1">
                <a:latin typeface="Arial"/>
              </a:rPr>
              <a:t>Preshower_T</a:t>
            </a:r>
            <a:r>
              <a:rPr lang="en-US" sz="1400" b="1" spc="-1" dirty="0">
                <a:latin typeface="Arial"/>
              </a:rPr>
              <a:t>(SDU#2), </a:t>
            </a:r>
            <a:r>
              <a:rPr lang="en-US" sz="1400" b="1" spc="-1" dirty="0" err="1">
                <a:latin typeface="Arial"/>
              </a:rPr>
              <a:t>Preshower_left</a:t>
            </a:r>
            <a:r>
              <a:rPr lang="en-US" sz="1400" b="1" spc="-1" dirty="0">
                <a:latin typeface="Arial"/>
              </a:rPr>
              <a:t>(SDU#1), </a:t>
            </a:r>
            <a:r>
              <a:rPr lang="en-US" sz="1400" b="1" spc="-1" dirty="0" err="1">
                <a:latin typeface="Arial"/>
              </a:rPr>
              <a:t>Preshower_right</a:t>
            </a:r>
            <a:r>
              <a:rPr lang="en-US" sz="1400" b="1" spc="-1" dirty="0">
                <a:latin typeface="Arial"/>
              </a:rPr>
              <a:t>(THU#1);</a:t>
            </a:r>
          </a:p>
          <a:p>
            <a:r>
              <a:rPr lang="en-US" sz="1400" b="1" spc="-1" dirty="0">
                <a:latin typeface="Arial"/>
              </a:rPr>
              <a:t>Shower: </a:t>
            </a:r>
            <a:r>
              <a:rPr lang="en-US" sz="1400" b="1" spc="-1" dirty="0" err="1">
                <a:latin typeface="Arial"/>
              </a:rPr>
              <a:t>Shower_T</a:t>
            </a:r>
            <a:r>
              <a:rPr lang="en-US" sz="1400" b="1" spc="-1" dirty="0">
                <a:latin typeface="Arial"/>
              </a:rPr>
              <a:t>(SDU#5), </a:t>
            </a:r>
            <a:r>
              <a:rPr lang="en-US" sz="1400" b="1" spc="-1" dirty="0" err="1">
                <a:latin typeface="Arial"/>
              </a:rPr>
              <a:t>Shower_L</a:t>
            </a:r>
            <a:r>
              <a:rPr lang="en-US" sz="1400" b="1" spc="-1" dirty="0">
                <a:latin typeface="Arial"/>
              </a:rPr>
              <a:t>(SDU#4), </a:t>
            </a:r>
            <a:r>
              <a:rPr lang="en-US" sz="1400" b="1" spc="-1" dirty="0" err="1">
                <a:latin typeface="Arial"/>
              </a:rPr>
              <a:t>Shower_R</a:t>
            </a:r>
            <a:r>
              <a:rPr lang="en-US" sz="1400" b="1" spc="-1" dirty="0">
                <a:latin typeface="Arial"/>
              </a:rPr>
              <a:t>(THU#4);</a:t>
            </a:r>
          </a:p>
          <a:p>
            <a:r>
              <a:rPr lang="en-US" sz="1400" b="1" spc="-1" dirty="0">
                <a:solidFill>
                  <a:srgbClr val="92D050"/>
                </a:solidFill>
                <a:latin typeface="Arial"/>
              </a:rPr>
              <a:t>SC_B: (5cm(x) x 10cm(y) x 1cm)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CF64020-04D5-B066-F5E9-E18C0D3744CF}"/>
              </a:ext>
            </a:extLst>
          </p:cNvPr>
          <p:cNvGrpSpPr/>
          <p:nvPr/>
        </p:nvGrpSpPr>
        <p:grpSpPr>
          <a:xfrm>
            <a:off x="7242293" y="665115"/>
            <a:ext cx="2275217" cy="3864717"/>
            <a:chOff x="6554136" y="665115"/>
            <a:chExt cx="2275217" cy="3864717"/>
          </a:xfrm>
        </p:grpSpPr>
        <p:sp>
          <p:nvSpPr>
            <p:cNvPr id="55" name="CustomShape 13"/>
            <p:cNvSpPr/>
            <p:nvPr/>
          </p:nvSpPr>
          <p:spPr>
            <a:xfrm>
              <a:off x="7700118" y="2897894"/>
              <a:ext cx="1129235" cy="305576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79412" tIns="39706" rIns="79412" bIns="39706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588" spc="-1">
                  <a:solidFill>
                    <a:srgbClr val="2A6099"/>
                  </a:solidFill>
                  <a:latin typeface="Arial"/>
                </a:rPr>
                <a:t>right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0DFC49F-D99C-F89F-49CB-7E5A49A7791E}"/>
                </a:ext>
              </a:extLst>
            </p:cNvPr>
            <p:cNvGrpSpPr/>
            <p:nvPr/>
          </p:nvGrpSpPr>
          <p:grpSpPr>
            <a:xfrm>
              <a:off x="6554136" y="665115"/>
              <a:ext cx="2142586" cy="3864717"/>
              <a:chOff x="6700165" y="665115"/>
              <a:chExt cx="2142586" cy="3864717"/>
            </a:xfrm>
          </p:grpSpPr>
          <p:grpSp>
            <p:nvGrpSpPr>
              <p:cNvPr id="56" name="Group 14"/>
              <p:cNvGrpSpPr/>
              <p:nvPr/>
            </p:nvGrpSpPr>
            <p:grpSpPr>
              <a:xfrm>
                <a:off x="6740881" y="1703408"/>
                <a:ext cx="2101870" cy="1820118"/>
                <a:chOff x="7104600" y="1962720"/>
                <a:chExt cx="2382120" cy="2062800"/>
              </a:xfrm>
            </p:grpSpPr>
            <p:sp>
              <p:nvSpPr>
                <p:cNvPr id="57" name="CustomShape 15"/>
                <p:cNvSpPr/>
                <p:nvPr/>
              </p:nvSpPr>
              <p:spPr>
                <a:xfrm rot="1831200">
                  <a:off x="7659360" y="1962720"/>
                  <a:ext cx="1279800" cy="10965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9" h="3052">
                      <a:moveTo>
                        <a:pt x="888" y="3"/>
                      </a:moveTo>
                      <a:lnTo>
                        <a:pt x="2666" y="0"/>
                      </a:lnTo>
                      <a:lnTo>
                        <a:pt x="3558" y="1522"/>
                      </a:lnTo>
                      <a:lnTo>
                        <a:pt x="2669" y="3049"/>
                      </a:lnTo>
                      <a:lnTo>
                        <a:pt x="892" y="3051"/>
                      </a:lnTo>
                      <a:lnTo>
                        <a:pt x="0" y="1528"/>
                      </a:lnTo>
                      <a:lnTo>
                        <a:pt x="888" y="3"/>
                      </a:lnTo>
                    </a:path>
                  </a:pathLst>
                </a:custGeom>
                <a:noFill/>
                <a:ln w="36720">
                  <a:solidFill>
                    <a:srgbClr val="1E90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8" name="CustomShape 16"/>
                <p:cNvSpPr/>
                <p:nvPr/>
              </p:nvSpPr>
              <p:spPr>
                <a:xfrm rot="1831200">
                  <a:off x="7104600" y="2909520"/>
                  <a:ext cx="1279800" cy="10965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9" h="3052">
                      <a:moveTo>
                        <a:pt x="888" y="3"/>
                      </a:moveTo>
                      <a:lnTo>
                        <a:pt x="2666" y="0"/>
                      </a:lnTo>
                      <a:lnTo>
                        <a:pt x="3558" y="1522"/>
                      </a:lnTo>
                      <a:lnTo>
                        <a:pt x="2669" y="3049"/>
                      </a:lnTo>
                      <a:lnTo>
                        <a:pt x="892" y="3051"/>
                      </a:lnTo>
                      <a:lnTo>
                        <a:pt x="0" y="1528"/>
                      </a:lnTo>
                      <a:lnTo>
                        <a:pt x="888" y="3"/>
                      </a:lnTo>
                    </a:path>
                  </a:pathLst>
                </a:custGeom>
                <a:noFill/>
                <a:ln w="36720">
                  <a:solidFill>
                    <a:srgbClr val="1E90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9" name="CustomShape 17"/>
                <p:cNvSpPr/>
                <p:nvPr/>
              </p:nvSpPr>
              <p:spPr>
                <a:xfrm rot="1831200">
                  <a:off x="8207280" y="2928600"/>
                  <a:ext cx="1279440" cy="1096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9" h="3051">
                      <a:moveTo>
                        <a:pt x="888" y="2"/>
                      </a:moveTo>
                      <a:lnTo>
                        <a:pt x="2666" y="0"/>
                      </a:lnTo>
                      <a:lnTo>
                        <a:pt x="3558" y="1521"/>
                      </a:lnTo>
                      <a:lnTo>
                        <a:pt x="2669" y="3048"/>
                      </a:lnTo>
                      <a:lnTo>
                        <a:pt x="892" y="3050"/>
                      </a:lnTo>
                      <a:lnTo>
                        <a:pt x="0" y="1527"/>
                      </a:lnTo>
                      <a:lnTo>
                        <a:pt x="888" y="2"/>
                      </a:lnTo>
                    </a:path>
                  </a:pathLst>
                </a:custGeom>
                <a:noFill/>
                <a:ln w="36720">
                  <a:solidFill>
                    <a:srgbClr val="1E90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0" name="CustomShape 18"/>
                <p:cNvSpPr/>
                <p:nvPr/>
              </p:nvSpPr>
              <p:spPr>
                <a:xfrm>
                  <a:off x="7725600" y="2121840"/>
                  <a:ext cx="1279800" cy="60192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79412" tIns="39706" rIns="79412" bIns="39706">
                  <a:noAutofit/>
                </a:bodyPr>
                <a:lstStyle/>
                <a:p>
                  <a:pPr>
                    <a:lnSpc>
                      <a:spcPct val="100000"/>
                    </a:lnSpc>
                  </a:pPr>
                  <a:r>
                    <a:rPr lang="en-US" sz="1412" spc="-1">
                      <a:solidFill>
                        <a:srgbClr val="2A6099"/>
                      </a:solidFill>
                      <a:latin typeface="Arial"/>
                    </a:rPr>
                    <a:t>Preshower</a:t>
                  </a:r>
                </a:p>
              </p:txBody>
            </p:sp>
          </p:grpSp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A0FFF76F-B640-D83B-2EFE-DA53CA8DDD9D}"/>
                  </a:ext>
                </a:extLst>
              </p:cNvPr>
              <p:cNvGrpSpPr/>
              <p:nvPr/>
            </p:nvGrpSpPr>
            <p:grpSpPr>
              <a:xfrm>
                <a:off x="6700165" y="665115"/>
                <a:ext cx="2007847" cy="3864717"/>
                <a:chOff x="6700165" y="665115"/>
                <a:chExt cx="2007847" cy="3864717"/>
              </a:xfrm>
            </p:grpSpPr>
            <p:sp>
              <p:nvSpPr>
                <p:cNvPr id="142" name="Trapezoid 141">
                  <a:extLst>
                    <a:ext uri="{FF2B5EF4-FFF2-40B4-BE49-F238E27FC236}">
                      <a16:creationId xmlns:a16="http://schemas.microsoft.com/office/drawing/2014/main" id="{991EFC7A-0171-EA70-1F45-5BDCE27A47F3}"/>
                    </a:ext>
                  </a:extLst>
                </p:cNvPr>
                <p:cNvSpPr/>
                <p:nvPr/>
              </p:nvSpPr>
              <p:spPr>
                <a:xfrm rot="16200000">
                  <a:off x="7541040" y="1802196"/>
                  <a:ext cx="492861" cy="1773103"/>
                </a:xfrm>
                <a:prstGeom prst="trapezoid">
                  <a:avLst>
                    <a:gd name="adj" fmla="val 20339"/>
                  </a:avLst>
                </a:prstGeom>
                <a:noFill/>
                <a:ln w="1905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3" name="Trapezoid 122">
                  <a:extLst>
                    <a:ext uri="{FF2B5EF4-FFF2-40B4-BE49-F238E27FC236}">
                      <a16:creationId xmlns:a16="http://schemas.microsoft.com/office/drawing/2014/main" id="{644E1F62-37E2-E00D-388C-0BAEA43DF1BD}"/>
                    </a:ext>
                  </a:extLst>
                </p:cNvPr>
                <p:cNvSpPr/>
                <p:nvPr/>
              </p:nvSpPr>
              <p:spPr>
                <a:xfrm rot="10800000">
                  <a:off x="7340633" y="985342"/>
                  <a:ext cx="916879" cy="3544490"/>
                </a:xfrm>
                <a:prstGeom prst="trapezoid">
                  <a:avLst>
                    <a:gd name="adj" fmla="val 20339"/>
                  </a:avLst>
                </a:prstGeom>
                <a:noFill/>
                <a:ln w="1905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CustomShape 11"/>
                <p:cNvSpPr/>
                <p:nvPr/>
              </p:nvSpPr>
              <p:spPr>
                <a:xfrm>
                  <a:off x="7216024" y="2073918"/>
                  <a:ext cx="1129235" cy="30557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79412" tIns="39706" rIns="79412" bIns="39706">
                  <a:noAutofit/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588" spc="-1">
                      <a:solidFill>
                        <a:srgbClr val="2A6099"/>
                      </a:solidFill>
                      <a:latin typeface="Arial"/>
                    </a:rPr>
                    <a:t>top</a:t>
                  </a:r>
                </a:p>
              </p:txBody>
            </p:sp>
            <p:sp>
              <p:nvSpPr>
                <p:cNvPr id="54" name="CustomShape 12"/>
                <p:cNvSpPr/>
                <p:nvPr/>
              </p:nvSpPr>
              <p:spPr>
                <a:xfrm>
                  <a:off x="6700165" y="2897894"/>
                  <a:ext cx="1129235" cy="30557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79412" tIns="39706" rIns="79412" bIns="39706">
                  <a:noAutofit/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588" spc="-1">
                      <a:solidFill>
                        <a:srgbClr val="2A6099"/>
                      </a:solidFill>
                      <a:latin typeface="Arial"/>
                    </a:rPr>
                    <a:t>left</a:t>
                  </a:r>
                </a:p>
              </p:txBody>
            </p:sp>
            <p:sp>
              <p:nvSpPr>
                <p:cNvPr id="62" name="CustomShape 20"/>
                <p:cNvSpPr/>
                <p:nvPr/>
              </p:nvSpPr>
              <p:spPr>
                <a:xfrm>
                  <a:off x="7371384" y="2248049"/>
                  <a:ext cx="852729" cy="839066"/>
                </a:xfrm>
                <a:prstGeom prst="rect">
                  <a:avLst/>
                </a:prstGeom>
                <a:noFill/>
                <a:ln w="18360">
                  <a:solidFill>
                    <a:srgbClr val="800080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6" name="TextShape 34"/>
                <p:cNvSpPr txBox="1"/>
                <p:nvPr/>
              </p:nvSpPr>
              <p:spPr>
                <a:xfrm>
                  <a:off x="7217347" y="665115"/>
                  <a:ext cx="1129553" cy="256024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00"/>
                    </a:gs>
                    <a:gs pos="67000">
                      <a:srgbClr val="FFBF00"/>
                    </a:gs>
                    <a:gs pos="100000">
                      <a:srgbClr val="FFBF00"/>
                    </a:gs>
                  </a:gsLst>
                  <a:path path="circle">
                    <a:fillToRect l="82000" t="16000" r="18000" b="84000"/>
                  </a:path>
                </a:gradFill>
                <a:ln>
                  <a:noFill/>
                </a:ln>
              </p:spPr>
              <p:txBody>
                <a:bodyPr lIns="79412" tIns="39706" rIns="79412" bIns="39706">
                  <a:noAutofit/>
                </a:bodyPr>
                <a:lstStyle/>
                <a:p>
                  <a:pPr algn="ctr"/>
                  <a:r>
                    <a:rPr lang="en-US" sz="1235" spc="-1" dirty="0" err="1">
                      <a:latin typeface="Arial"/>
                    </a:rPr>
                    <a:t>frontview</a:t>
                  </a:r>
                  <a:endParaRPr lang="en-US" sz="1235" spc="-1" dirty="0">
                    <a:latin typeface="Arial"/>
                  </a:endParaRPr>
                </a:p>
              </p:txBody>
            </p:sp>
            <p:sp>
              <p:nvSpPr>
                <p:cNvPr id="100" name="CustomShape 58"/>
                <p:cNvSpPr/>
                <p:nvPr/>
              </p:nvSpPr>
              <p:spPr>
                <a:xfrm>
                  <a:off x="6866930" y="1830673"/>
                  <a:ext cx="1841082" cy="1816234"/>
                </a:xfrm>
                <a:prstGeom prst="ellipse">
                  <a:avLst/>
                </a:prstGeom>
                <a:noFill/>
                <a:ln w="36720">
                  <a:solidFill>
                    <a:srgbClr val="FF8000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4" name="CustomShape 36">
                  <a:extLst>
                    <a:ext uri="{FF2B5EF4-FFF2-40B4-BE49-F238E27FC236}">
                      <a16:creationId xmlns:a16="http://schemas.microsoft.com/office/drawing/2014/main" id="{7E51FD55-677D-C37A-8C77-997B19A3B220}"/>
                    </a:ext>
                  </a:extLst>
                </p:cNvPr>
                <p:cNvSpPr/>
                <p:nvPr/>
              </p:nvSpPr>
              <p:spPr>
                <a:xfrm>
                  <a:off x="7565651" y="2266996"/>
                  <a:ext cx="434827" cy="820119"/>
                </a:xfrm>
                <a:prstGeom prst="rect">
                  <a:avLst/>
                </a:prstGeom>
                <a:noFill/>
                <a:ln w="19050">
                  <a:solidFill>
                    <a:srgbClr val="008000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2D067B6-AD45-E5A9-AFD0-21D4938FACC5}"/>
              </a:ext>
            </a:extLst>
          </p:cNvPr>
          <p:cNvGrpSpPr/>
          <p:nvPr/>
        </p:nvGrpSpPr>
        <p:grpSpPr>
          <a:xfrm>
            <a:off x="545952" y="665115"/>
            <a:ext cx="6046410" cy="3815445"/>
            <a:chOff x="545952" y="635235"/>
            <a:chExt cx="6046410" cy="381544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9511EA9C-9A87-6711-933C-D3E859CB3FA9}"/>
                </a:ext>
              </a:extLst>
            </p:cNvPr>
            <p:cNvGrpSpPr/>
            <p:nvPr/>
          </p:nvGrpSpPr>
          <p:grpSpPr>
            <a:xfrm>
              <a:off x="545952" y="635235"/>
              <a:ext cx="5552780" cy="3815445"/>
              <a:chOff x="1065906" y="635751"/>
              <a:chExt cx="5552780" cy="3894080"/>
            </a:xfrm>
          </p:grpSpPr>
          <p:grpSp>
            <p:nvGrpSpPr>
              <p:cNvPr id="121" name="Group 120">
                <a:extLst>
                  <a:ext uri="{FF2B5EF4-FFF2-40B4-BE49-F238E27FC236}">
                    <a16:creationId xmlns:a16="http://schemas.microsoft.com/office/drawing/2014/main" id="{DFAC1D2C-20D6-C434-50AC-2BB475B5383A}"/>
                  </a:ext>
                </a:extLst>
              </p:cNvPr>
              <p:cNvGrpSpPr/>
              <p:nvPr/>
            </p:nvGrpSpPr>
            <p:grpSpPr>
              <a:xfrm>
                <a:off x="4841172" y="985341"/>
                <a:ext cx="461665" cy="3544490"/>
                <a:chOff x="4841172" y="985341"/>
                <a:chExt cx="461665" cy="3549071"/>
              </a:xfrm>
            </p:grpSpPr>
            <p:sp>
              <p:nvSpPr>
                <p:cNvPr id="25" name="CustomShape 36">
                  <a:extLst>
                    <a:ext uri="{FF2B5EF4-FFF2-40B4-BE49-F238E27FC236}">
                      <a16:creationId xmlns:a16="http://schemas.microsoft.com/office/drawing/2014/main" id="{2B8CBEA7-0214-6D75-7D51-116563BC0798}"/>
                    </a:ext>
                  </a:extLst>
                </p:cNvPr>
                <p:cNvSpPr/>
                <p:nvPr/>
              </p:nvSpPr>
              <p:spPr>
                <a:xfrm>
                  <a:off x="5071644" y="985341"/>
                  <a:ext cx="124780" cy="3549071"/>
                </a:xfrm>
                <a:prstGeom prst="rect">
                  <a:avLst/>
                </a:prstGeom>
                <a:noFill/>
                <a:ln w="19050">
                  <a:solidFill>
                    <a:srgbClr val="008000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5" name="TextBox 114">
                  <a:extLst>
                    <a:ext uri="{FF2B5EF4-FFF2-40B4-BE49-F238E27FC236}">
                      <a16:creationId xmlns:a16="http://schemas.microsoft.com/office/drawing/2014/main" id="{A9AC9556-25C9-0D96-152B-27DFB0B7B450}"/>
                    </a:ext>
                  </a:extLst>
                </p:cNvPr>
                <p:cNvSpPr txBox="1"/>
                <p:nvPr/>
              </p:nvSpPr>
              <p:spPr>
                <a:xfrm rot="10800000">
                  <a:off x="4841172" y="2256685"/>
                  <a:ext cx="461665" cy="690254"/>
                </a:xfrm>
                <a:prstGeom prst="rect">
                  <a:avLst/>
                </a:prstGeom>
                <a:noFill/>
              </p:spPr>
              <p:txBody>
                <a:bodyPr vert="eaVert" wrap="none" rtlCol="0">
                  <a:spAutoFit/>
                </a:bodyPr>
                <a:lstStyle/>
                <a:p>
                  <a:r>
                    <a:rPr lang="en-US" dirty="0"/>
                    <a:t>LASPD</a:t>
                  </a:r>
                </a:p>
              </p:txBody>
            </p:sp>
          </p:grpSp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C94144D1-9F59-FE79-2754-9B73CDE4D938}"/>
                  </a:ext>
                </a:extLst>
              </p:cNvPr>
              <p:cNvGrpSpPr/>
              <p:nvPr/>
            </p:nvGrpSpPr>
            <p:grpSpPr>
              <a:xfrm>
                <a:off x="1065906" y="635751"/>
                <a:ext cx="5552780" cy="3824726"/>
                <a:chOff x="1065906" y="635751"/>
                <a:chExt cx="5552780" cy="3824726"/>
              </a:xfrm>
            </p:grpSpPr>
            <p:sp>
              <p:nvSpPr>
                <p:cNvPr id="43" name="CustomShape 1"/>
                <p:cNvSpPr/>
                <p:nvPr/>
              </p:nvSpPr>
              <p:spPr>
                <a:xfrm>
                  <a:off x="1864660" y="4287036"/>
                  <a:ext cx="4541046" cy="173441"/>
                </a:xfrm>
                <a:prstGeom prst="rect">
                  <a:avLst/>
                </a:prstGeom>
                <a:noFill/>
                <a:ln w="18360">
                  <a:solidFill>
                    <a:srgbClr val="000000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wrap="none" lIns="87353" tIns="47647" rIns="87353" bIns="47647" anchor="ctr">
                  <a:noAutofit/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588" spc="-1" dirty="0">
                      <a:solidFill>
                        <a:srgbClr val="000000"/>
                      </a:solidFill>
                      <a:latin typeface="Arial"/>
                      <a:ea typeface="DejaVu Sans"/>
                    </a:rPr>
                    <a:t>table</a:t>
                  </a:r>
                  <a:endParaRPr lang="en-US" sz="1588" spc="-1" dirty="0">
                    <a:latin typeface="Arial"/>
                  </a:endParaRPr>
                </a:p>
              </p:txBody>
            </p:sp>
            <p:sp>
              <p:nvSpPr>
                <p:cNvPr id="63" name="CustomShape 21"/>
                <p:cNvSpPr/>
                <p:nvPr/>
              </p:nvSpPr>
              <p:spPr>
                <a:xfrm>
                  <a:off x="1085435" y="2184141"/>
                  <a:ext cx="242365" cy="1056494"/>
                </a:xfrm>
                <a:prstGeom prst="rect">
                  <a:avLst/>
                </a:prstGeom>
                <a:noFill/>
                <a:ln w="18360">
                  <a:solidFill>
                    <a:srgbClr val="8D1D75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4" name="CustomShape 22"/>
                <p:cNvSpPr/>
                <p:nvPr/>
              </p:nvSpPr>
              <p:spPr>
                <a:xfrm>
                  <a:off x="4318545" y="2158527"/>
                  <a:ext cx="242365" cy="1082107"/>
                </a:xfrm>
                <a:prstGeom prst="rect">
                  <a:avLst/>
                </a:prstGeom>
                <a:noFill/>
                <a:ln w="18360">
                  <a:solidFill>
                    <a:srgbClr val="8D1D75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5" name="TextShape 33"/>
                <p:cNvSpPr txBox="1"/>
                <p:nvPr/>
              </p:nvSpPr>
              <p:spPr>
                <a:xfrm>
                  <a:off x="2738930" y="635751"/>
                  <a:ext cx="1129553" cy="256024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00"/>
                    </a:gs>
                    <a:gs pos="67000">
                      <a:srgbClr val="FFBF00"/>
                    </a:gs>
                    <a:gs pos="100000">
                      <a:srgbClr val="FFBF00"/>
                    </a:gs>
                  </a:gsLst>
                  <a:path path="circle">
                    <a:fillToRect l="82000" t="16000" r="18000" b="84000"/>
                  </a:path>
                </a:gradFill>
                <a:ln>
                  <a:noFill/>
                </a:ln>
              </p:spPr>
              <p:txBody>
                <a:bodyPr lIns="79412" tIns="39706" rIns="79412" bIns="39706">
                  <a:noAutofit/>
                </a:bodyPr>
                <a:lstStyle/>
                <a:p>
                  <a:pPr algn="ctr"/>
                  <a:r>
                    <a:rPr lang="en-US" sz="1235" spc="-1" dirty="0">
                      <a:latin typeface="Arial"/>
                    </a:rPr>
                    <a:t>sideview</a:t>
                  </a:r>
                </a:p>
              </p:txBody>
            </p:sp>
            <p:sp>
              <p:nvSpPr>
                <p:cNvPr id="88" name="TextShape 46"/>
                <p:cNvSpPr txBox="1"/>
                <p:nvPr/>
              </p:nvSpPr>
              <p:spPr>
                <a:xfrm rot="16240800">
                  <a:off x="4072116" y="2554398"/>
                  <a:ext cx="726190" cy="30907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79412" tIns="39706" rIns="79412" bIns="39706">
                  <a:noAutofit/>
                </a:bodyPr>
                <a:lstStyle/>
                <a:p>
                  <a:r>
                    <a:rPr lang="en-US" sz="1588" spc="-1" dirty="0">
                      <a:solidFill>
                        <a:srgbClr val="800080"/>
                      </a:solidFill>
                      <a:latin typeface="Arial"/>
                    </a:rPr>
                    <a:t>GEM</a:t>
                  </a:r>
                </a:p>
              </p:txBody>
            </p:sp>
            <p:sp>
              <p:nvSpPr>
                <p:cNvPr id="89" name="TextShape 47"/>
                <p:cNvSpPr txBox="1"/>
                <p:nvPr/>
              </p:nvSpPr>
              <p:spPr>
                <a:xfrm rot="16240800">
                  <a:off x="878281" y="2562644"/>
                  <a:ext cx="684321" cy="30907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79412" tIns="39706" rIns="79412" bIns="39706">
                  <a:noAutofit/>
                </a:bodyPr>
                <a:lstStyle/>
                <a:p>
                  <a:r>
                    <a:rPr lang="en-US" sz="1588" spc="-1" dirty="0">
                      <a:solidFill>
                        <a:srgbClr val="800080"/>
                      </a:solidFill>
                      <a:latin typeface="Arial"/>
                    </a:rPr>
                    <a:t>GEM</a:t>
                  </a:r>
                </a:p>
              </p:txBody>
            </p:sp>
            <p:sp>
              <p:nvSpPr>
                <p:cNvPr id="99" name="CustomShape 57"/>
                <p:cNvSpPr/>
                <p:nvPr/>
              </p:nvSpPr>
              <p:spPr>
                <a:xfrm>
                  <a:off x="1614661" y="1972270"/>
                  <a:ext cx="2598646" cy="1451965"/>
                </a:xfrm>
                <a:prstGeom prst="rect">
                  <a:avLst/>
                </a:prstGeom>
                <a:noFill/>
                <a:ln w="18360">
                  <a:solidFill>
                    <a:srgbClr val="D2691E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wrap="none" lIns="87353" tIns="47647" rIns="87353" bIns="47647" anchor="ctr">
                  <a:noAutofit/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588" spc="-1" dirty="0">
                      <a:solidFill>
                        <a:srgbClr val="FF8000"/>
                      </a:solidFill>
                      <a:latin typeface="Arial"/>
                      <a:ea typeface="DejaVu Sans"/>
                    </a:rPr>
                    <a:t>Cherenkov</a:t>
                  </a:r>
                  <a:endParaRPr lang="en-US" sz="1588" spc="-1" dirty="0">
                    <a:solidFill>
                      <a:srgbClr val="FF8000"/>
                    </a:solidFill>
                    <a:latin typeface="Arial"/>
                  </a:endParaRPr>
                </a:p>
                <a:p>
                  <a:pPr algn="ctr">
                    <a:lnSpc>
                      <a:spcPct val="100000"/>
                    </a:lnSpc>
                  </a:pPr>
                  <a:r>
                    <a:rPr lang="en-US" sz="1588" spc="-1" dirty="0">
                      <a:solidFill>
                        <a:srgbClr val="FF8000"/>
                      </a:solidFill>
                      <a:latin typeface="Arial"/>
                      <a:ea typeface="DejaVu Sans"/>
                    </a:rPr>
                    <a:t>(length not to scale)</a:t>
                  </a:r>
                  <a:endParaRPr lang="en-US" sz="1588" spc="-1" dirty="0">
                    <a:solidFill>
                      <a:srgbClr val="FF8000"/>
                    </a:solidFill>
                    <a:latin typeface="Arial"/>
                  </a:endParaRPr>
                </a:p>
              </p:txBody>
            </p:sp>
            <p:grpSp>
              <p:nvGrpSpPr>
                <p:cNvPr id="11" name="Group 10">
                  <a:extLst>
                    <a:ext uri="{FF2B5EF4-FFF2-40B4-BE49-F238E27FC236}">
                      <a16:creationId xmlns:a16="http://schemas.microsoft.com/office/drawing/2014/main" id="{D6C47096-443A-694A-0B83-C7C7074AC28B}"/>
                    </a:ext>
                  </a:extLst>
                </p:cNvPr>
                <p:cNvGrpSpPr/>
                <p:nvPr/>
              </p:nvGrpSpPr>
              <p:grpSpPr>
                <a:xfrm>
                  <a:off x="1153099" y="2387696"/>
                  <a:ext cx="600675" cy="1372250"/>
                  <a:chOff x="1310946" y="2421747"/>
                  <a:chExt cx="265909" cy="1349625"/>
                </a:xfrm>
              </p:grpSpPr>
              <p:grpSp>
                <p:nvGrpSpPr>
                  <p:cNvPr id="77" name="Group 35"/>
                  <p:cNvGrpSpPr/>
                  <p:nvPr/>
                </p:nvGrpSpPr>
                <p:grpSpPr>
                  <a:xfrm>
                    <a:off x="1310946" y="2421747"/>
                    <a:ext cx="265909" cy="1349625"/>
                    <a:chOff x="1233440" y="2782506"/>
                    <a:chExt cx="440378" cy="2038499"/>
                  </a:xfrm>
                </p:grpSpPr>
                <p:sp>
                  <p:nvSpPr>
                    <p:cNvPr id="78" name="CustomShape 36"/>
                    <p:cNvSpPr/>
                    <p:nvPr/>
                  </p:nvSpPr>
                  <p:spPr>
                    <a:xfrm>
                      <a:off x="1442305" y="2782506"/>
                      <a:ext cx="33518" cy="925531"/>
                    </a:xfrm>
                    <a:prstGeom prst="rect">
                      <a:avLst/>
                    </a:prstGeom>
                    <a:noFill/>
                    <a:ln w="19050">
                      <a:solidFill>
                        <a:srgbClr val="008000"/>
                      </a:solidFill>
                      <a:round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/>
                  </p:style>
                </p:sp>
                <p:sp>
                  <p:nvSpPr>
                    <p:cNvPr id="79" name="CustomShape 37"/>
                    <p:cNvSpPr/>
                    <p:nvPr/>
                  </p:nvSpPr>
                  <p:spPr>
                    <a:xfrm>
                      <a:off x="1233440" y="4385318"/>
                      <a:ext cx="440378" cy="43568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/>
                  </p:style>
                  <p:txBody>
                    <a:bodyPr lIns="79412" tIns="39706" rIns="79412" bIns="39706">
                      <a:noAutofit/>
                    </a:bodyPr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spc="-1" dirty="0">
                          <a:solidFill>
                            <a:srgbClr val="168253"/>
                          </a:solidFill>
                          <a:latin typeface="Arial"/>
                        </a:rPr>
                        <a:t>SC_A</a:t>
                      </a:r>
                    </a:p>
                  </p:txBody>
                </p:sp>
              </p:grpSp>
              <p:cxnSp>
                <p:nvCxnSpPr>
                  <p:cNvPr id="3" name="Straight Connector 2">
                    <a:extLst>
                      <a:ext uri="{FF2B5EF4-FFF2-40B4-BE49-F238E27FC236}">
                        <a16:creationId xmlns:a16="http://schemas.microsoft.com/office/drawing/2014/main" id="{01B80A03-CCE7-CCC5-B5DB-A5799624B5C5}"/>
                      </a:ext>
                    </a:extLst>
                  </p:cNvPr>
                  <p:cNvCxnSpPr>
                    <a:cxnSpLocks/>
                    <a:stCxn id="79" idx="0"/>
                    <a:endCxn id="78" idx="2"/>
                  </p:cNvCxnSpPr>
                  <p:nvPr/>
                </p:nvCxnSpPr>
                <p:spPr>
                  <a:xfrm flipV="1">
                    <a:off x="1443901" y="3034512"/>
                    <a:ext cx="3282" cy="448406"/>
                  </a:xfrm>
                  <a:prstGeom prst="line">
                    <a:avLst/>
                  </a:prstGeom>
                  <a:ln w="9525" cap="flat" cmpd="sng" algn="ctr">
                    <a:solidFill>
                      <a:schemeClr val="accent6"/>
                    </a:solidFill>
                    <a:prstDash val="solid"/>
                    <a:round/>
                    <a:headEnd type="none" w="med" len="med"/>
                    <a:tailEnd type="arrow" w="med" len="med"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" name="Group 11">
                  <a:extLst>
                    <a:ext uri="{FF2B5EF4-FFF2-40B4-BE49-F238E27FC236}">
                      <a16:creationId xmlns:a16="http://schemas.microsoft.com/office/drawing/2014/main" id="{80C5ECF8-0ABB-BDC7-E14E-709610191CA0}"/>
                    </a:ext>
                  </a:extLst>
                </p:cNvPr>
                <p:cNvGrpSpPr/>
                <p:nvPr/>
              </p:nvGrpSpPr>
              <p:grpSpPr>
                <a:xfrm>
                  <a:off x="4402916" y="2523354"/>
                  <a:ext cx="605849" cy="1186793"/>
                  <a:chOff x="1191303" y="2441493"/>
                  <a:chExt cx="610619" cy="1201017"/>
                </a:xfrm>
              </p:grpSpPr>
              <p:grpSp>
                <p:nvGrpSpPr>
                  <p:cNvPr id="13" name="Group 35">
                    <a:extLst>
                      <a:ext uri="{FF2B5EF4-FFF2-40B4-BE49-F238E27FC236}">
                        <a16:creationId xmlns:a16="http://schemas.microsoft.com/office/drawing/2014/main" id="{7CF8E1C3-46D9-42B6-C542-18165A8CDA42}"/>
                      </a:ext>
                    </a:extLst>
                  </p:cNvPr>
                  <p:cNvGrpSpPr/>
                  <p:nvPr/>
                </p:nvGrpSpPr>
                <p:grpSpPr>
                  <a:xfrm>
                    <a:off x="1191303" y="2441493"/>
                    <a:ext cx="610619" cy="1201017"/>
                    <a:chOff x="1035296" y="2812328"/>
                    <a:chExt cx="1011261" cy="1814037"/>
                  </a:xfrm>
                </p:grpSpPr>
                <p:sp>
                  <p:nvSpPr>
                    <p:cNvPr id="15" name="CustomShape 36">
                      <a:extLst>
                        <a:ext uri="{FF2B5EF4-FFF2-40B4-BE49-F238E27FC236}">
                          <a16:creationId xmlns:a16="http://schemas.microsoft.com/office/drawing/2014/main" id="{B8B57F2D-B0A1-4982-6765-D4547D8809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59372" y="2812328"/>
                      <a:ext cx="183154" cy="570594"/>
                    </a:xfrm>
                    <a:prstGeom prst="rect">
                      <a:avLst/>
                    </a:prstGeom>
                    <a:noFill/>
                    <a:ln w="19050">
                      <a:solidFill>
                        <a:srgbClr val="008000"/>
                      </a:solidFill>
                      <a:round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/>
                  </p:style>
                </p:sp>
                <p:sp>
                  <p:nvSpPr>
                    <p:cNvPr id="16" name="CustomShape 37">
                      <a:extLst>
                        <a:ext uri="{FF2B5EF4-FFF2-40B4-BE49-F238E27FC236}">
                          <a16:creationId xmlns:a16="http://schemas.microsoft.com/office/drawing/2014/main" id="{D72AF8C6-9CB3-D549-BDC8-D57F24938F9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35296" y="4183373"/>
                      <a:ext cx="1011261" cy="44299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/>
                  </p:style>
                  <p:txBody>
                    <a:bodyPr lIns="79412" tIns="39706" rIns="79412" bIns="39706">
                      <a:noAutofit/>
                    </a:bodyPr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spc="-1" dirty="0">
                          <a:solidFill>
                            <a:srgbClr val="168253"/>
                          </a:solidFill>
                          <a:latin typeface="Arial"/>
                        </a:rPr>
                        <a:t>SC_C</a:t>
                      </a:r>
                    </a:p>
                  </p:txBody>
                </p:sp>
              </p:grpSp>
              <p:cxnSp>
                <p:nvCxnSpPr>
                  <p:cNvPr id="14" name="Straight Connector 13">
                    <a:extLst>
                      <a:ext uri="{FF2B5EF4-FFF2-40B4-BE49-F238E27FC236}">
                        <a16:creationId xmlns:a16="http://schemas.microsoft.com/office/drawing/2014/main" id="{E54D5E5B-0147-2A32-2A75-AE3B4472BAD5}"/>
                      </a:ext>
                    </a:extLst>
                  </p:cNvPr>
                  <p:cNvCxnSpPr>
                    <a:cxnSpLocks/>
                    <a:stCxn id="16" idx="0"/>
                    <a:endCxn id="15" idx="2"/>
                  </p:cNvCxnSpPr>
                  <p:nvPr/>
                </p:nvCxnSpPr>
                <p:spPr>
                  <a:xfrm flipV="1">
                    <a:off x="1496613" y="2819265"/>
                    <a:ext cx="6051" cy="529953"/>
                  </a:xfrm>
                  <a:prstGeom prst="line">
                    <a:avLst/>
                  </a:prstGeom>
                  <a:ln w="9525" cap="flat" cmpd="sng" algn="ctr">
                    <a:solidFill>
                      <a:schemeClr val="accent6"/>
                    </a:solidFill>
                    <a:prstDash val="solid"/>
                    <a:round/>
                    <a:headEnd type="none" w="med" len="med"/>
                    <a:tailEnd type="arrow" w="med" len="med"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2" name="Group 121">
                  <a:extLst>
                    <a:ext uri="{FF2B5EF4-FFF2-40B4-BE49-F238E27FC236}">
                      <a16:creationId xmlns:a16="http://schemas.microsoft.com/office/drawing/2014/main" id="{F6541665-79EA-CEC1-8C47-1C99BE963242}"/>
                    </a:ext>
                  </a:extLst>
                </p:cNvPr>
                <p:cNvGrpSpPr/>
                <p:nvPr/>
              </p:nvGrpSpPr>
              <p:grpSpPr>
                <a:xfrm>
                  <a:off x="5473985" y="1597283"/>
                  <a:ext cx="1144701" cy="2056955"/>
                  <a:chOff x="5199605" y="1597282"/>
                  <a:chExt cx="1144701" cy="2056955"/>
                </a:xfrm>
              </p:grpSpPr>
              <p:sp>
                <p:nvSpPr>
                  <p:cNvPr id="116" name="CustomShape 36">
                    <a:extLst>
                      <a:ext uri="{FF2B5EF4-FFF2-40B4-BE49-F238E27FC236}">
                        <a16:creationId xmlns:a16="http://schemas.microsoft.com/office/drawing/2014/main" id="{1A3DAD21-B636-FD1F-6050-6C4D0981176C}"/>
                      </a:ext>
                    </a:extLst>
                  </p:cNvPr>
                  <p:cNvSpPr/>
                  <p:nvPr/>
                </p:nvSpPr>
                <p:spPr>
                  <a:xfrm>
                    <a:off x="5478619" y="1597282"/>
                    <a:ext cx="109728" cy="2049625"/>
                  </a:xfrm>
                  <a:prstGeom prst="rect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</p:sp>
              <p:sp>
                <p:nvSpPr>
                  <p:cNvPr id="117" name="CustomShape 36">
                    <a:extLst>
                      <a:ext uri="{FF2B5EF4-FFF2-40B4-BE49-F238E27FC236}">
                        <a16:creationId xmlns:a16="http://schemas.microsoft.com/office/drawing/2014/main" id="{34F4B3DA-D260-A47F-0AD4-3B71739A04CD}"/>
                      </a:ext>
                    </a:extLst>
                  </p:cNvPr>
                  <p:cNvSpPr/>
                  <p:nvPr/>
                </p:nvSpPr>
                <p:spPr>
                  <a:xfrm>
                    <a:off x="5755715" y="1604611"/>
                    <a:ext cx="509525" cy="2049626"/>
                  </a:xfrm>
                  <a:prstGeom prst="rect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</p:sp>
              <p:sp>
                <p:nvSpPr>
                  <p:cNvPr id="119" name="TextBox 118">
                    <a:extLst>
                      <a:ext uri="{FF2B5EF4-FFF2-40B4-BE49-F238E27FC236}">
                        <a16:creationId xmlns:a16="http://schemas.microsoft.com/office/drawing/2014/main" id="{2EABC13D-B6BB-B5D8-3717-A5CC96B4BC57}"/>
                      </a:ext>
                    </a:extLst>
                  </p:cNvPr>
                  <p:cNvSpPr txBox="1"/>
                  <p:nvPr/>
                </p:nvSpPr>
                <p:spPr>
                  <a:xfrm rot="10800000">
                    <a:off x="5199605" y="1948313"/>
                    <a:ext cx="461665" cy="1110689"/>
                  </a:xfrm>
                  <a:prstGeom prst="rect">
                    <a:avLst/>
                  </a:prstGeom>
                  <a:noFill/>
                </p:spPr>
                <p:txBody>
                  <a:bodyPr vert="eaVert" wrap="none" rtlCol="0">
                    <a:spAutoFit/>
                  </a:bodyPr>
                  <a:lstStyle/>
                  <a:p>
                    <a:r>
                      <a:rPr lang="en-US" dirty="0" err="1"/>
                      <a:t>PreShower</a:t>
                    </a:r>
                    <a:endParaRPr lang="en-US" dirty="0"/>
                  </a:p>
                </p:txBody>
              </p:sp>
              <p:sp>
                <p:nvSpPr>
                  <p:cNvPr id="120" name="TextBox 119">
                    <a:extLst>
                      <a:ext uri="{FF2B5EF4-FFF2-40B4-BE49-F238E27FC236}">
                        <a16:creationId xmlns:a16="http://schemas.microsoft.com/office/drawing/2014/main" id="{47DA60B8-8099-B5EE-1669-DEFBEB85BC3F}"/>
                      </a:ext>
                    </a:extLst>
                  </p:cNvPr>
                  <p:cNvSpPr txBox="1"/>
                  <p:nvPr/>
                </p:nvSpPr>
                <p:spPr>
                  <a:xfrm rot="10800000">
                    <a:off x="5605642" y="1948312"/>
                    <a:ext cx="738664" cy="1545171"/>
                  </a:xfrm>
                  <a:prstGeom prst="rect">
                    <a:avLst/>
                  </a:prstGeom>
                  <a:noFill/>
                </p:spPr>
                <p:txBody>
                  <a:bodyPr vert="eaVert" wrap="square" rtlCol="0">
                    <a:spAutoFit/>
                  </a:bodyPr>
                  <a:lstStyle/>
                  <a:p>
                    <a:pPr algn="ctr"/>
                    <a:r>
                      <a:rPr lang="en-US" dirty="0"/>
                      <a:t>Shower</a:t>
                    </a:r>
                  </a:p>
                  <a:p>
                    <a:pPr algn="ctr"/>
                    <a:r>
                      <a:rPr lang="en-US" dirty="0"/>
                      <a:t>(not to scale)</a:t>
                    </a:r>
                  </a:p>
                </p:txBody>
              </p:sp>
            </p:grpSp>
            <p:grpSp>
              <p:nvGrpSpPr>
                <p:cNvPr id="128" name="Group 127">
                  <a:extLst>
                    <a:ext uri="{FF2B5EF4-FFF2-40B4-BE49-F238E27FC236}">
                      <a16:creationId xmlns:a16="http://schemas.microsoft.com/office/drawing/2014/main" id="{6C783EC5-2AB5-403D-7ADA-959F998DDDE0}"/>
                    </a:ext>
                  </a:extLst>
                </p:cNvPr>
                <p:cNvGrpSpPr/>
                <p:nvPr/>
              </p:nvGrpSpPr>
              <p:grpSpPr>
                <a:xfrm>
                  <a:off x="5091515" y="2262043"/>
                  <a:ext cx="636217" cy="1750081"/>
                  <a:chOff x="1236538" y="2436506"/>
                  <a:chExt cx="610619" cy="1460156"/>
                </a:xfrm>
              </p:grpSpPr>
              <p:grpSp>
                <p:nvGrpSpPr>
                  <p:cNvPr id="129" name="Group 35">
                    <a:extLst>
                      <a:ext uri="{FF2B5EF4-FFF2-40B4-BE49-F238E27FC236}">
                        <a16:creationId xmlns:a16="http://schemas.microsoft.com/office/drawing/2014/main" id="{9F6490CA-E412-3C21-A226-CCF457B76D8C}"/>
                      </a:ext>
                    </a:extLst>
                  </p:cNvPr>
                  <p:cNvGrpSpPr/>
                  <p:nvPr/>
                </p:nvGrpSpPr>
                <p:grpSpPr>
                  <a:xfrm>
                    <a:off x="1236538" y="2436506"/>
                    <a:ext cx="610619" cy="1460156"/>
                    <a:chOff x="1110212" y="2804808"/>
                    <a:chExt cx="1011261" cy="2205448"/>
                  </a:xfrm>
                </p:grpSpPr>
                <p:sp>
                  <p:nvSpPr>
                    <p:cNvPr id="131" name="CustomShape 36">
                      <a:extLst>
                        <a:ext uri="{FF2B5EF4-FFF2-40B4-BE49-F238E27FC236}">
                          <a16:creationId xmlns:a16="http://schemas.microsoft.com/office/drawing/2014/main" id="{3E232338-424D-BBAA-54FD-078C7D898A8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10231" y="2804808"/>
                      <a:ext cx="174412" cy="1171793"/>
                    </a:xfrm>
                    <a:prstGeom prst="rect">
                      <a:avLst/>
                    </a:prstGeom>
                    <a:noFill/>
                    <a:ln w="19050">
                      <a:solidFill>
                        <a:srgbClr val="008000"/>
                      </a:solidFill>
                      <a:round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/>
                  </p:style>
                </p:sp>
                <p:sp>
                  <p:nvSpPr>
                    <p:cNvPr id="132" name="CustomShape 37">
                      <a:extLst>
                        <a:ext uri="{FF2B5EF4-FFF2-40B4-BE49-F238E27FC236}">
                          <a16:creationId xmlns:a16="http://schemas.microsoft.com/office/drawing/2014/main" id="{4E51A458-B3B7-B20B-B959-7ACC27FBC98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10212" y="4667319"/>
                      <a:ext cx="1011261" cy="34293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/>
                  </p:style>
                  <p:txBody>
                    <a:bodyPr lIns="79412" tIns="39706" rIns="79412" bIns="39706">
                      <a:noAutofit/>
                    </a:bodyPr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spc="-1" dirty="0">
                          <a:solidFill>
                            <a:srgbClr val="168253"/>
                          </a:solidFill>
                          <a:latin typeface="Arial"/>
                        </a:rPr>
                        <a:t>SC_D</a:t>
                      </a:r>
                    </a:p>
                  </p:txBody>
                </p:sp>
              </p:grpSp>
              <p:cxnSp>
                <p:nvCxnSpPr>
                  <p:cNvPr id="130" name="Straight Connector 129">
                    <a:extLst>
                      <a:ext uri="{FF2B5EF4-FFF2-40B4-BE49-F238E27FC236}">
                        <a16:creationId xmlns:a16="http://schemas.microsoft.com/office/drawing/2014/main" id="{8114D398-2335-6853-B011-438309F3A03B}"/>
                      </a:ext>
                    </a:extLst>
                  </p:cNvPr>
                  <p:cNvCxnSpPr>
                    <a:cxnSpLocks/>
                    <a:stCxn id="132" idx="0"/>
                    <a:endCxn id="131" idx="2"/>
                  </p:cNvCxnSpPr>
                  <p:nvPr/>
                </p:nvCxnSpPr>
                <p:spPr>
                  <a:xfrm flipH="1" flipV="1">
                    <a:off x="1530734" y="3212313"/>
                    <a:ext cx="11114" cy="457302"/>
                  </a:xfrm>
                  <a:prstGeom prst="line">
                    <a:avLst/>
                  </a:prstGeom>
                  <a:ln w="9525" cap="flat" cmpd="sng" algn="ctr">
                    <a:solidFill>
                      <a:schemeClr val="accent6"/>
                    </a:solidFill>
                    <a:prstDash val="solid"/>
                    <a:round/>
                    <a:headEnd type="none" w="med" len="med"/>
                    <a:tailEnd type="arrow" w="med" len="med"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8" name="CustomShape 36">
              <a:extLst>
                <a:ext uri="{FF2B5EF4-FFF2-40B4-BE49-F238E27FC236}">
                  <a16:creationId xmlns:a16="http://schemas.microsoft.com/office/drawing/2014/main" id="{52B936C4-EFDC-92D3-3B54-33DB5DDB6753}"/>
                </a:ext>
              </a:extLst>
            </p:cNvPr>
            <p:cNvSpPr/>
            <p:nvPr/>
          </p:nvSpPr>
          <p:spPr>
            <a:xfrm flipH="1">
              <a:off x="6267447" y="2277706"/>
              <a:ext cx="45719" cy="788223"/>
            </a:xfrm>
            <a:prstGeom prst="rect">
              <a:avLst/>
            </a:prstGeom>
            <a:noFill/>
            <a:ln w="19050">
              <a:solidFill>
                <a:srgbClr val="008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" name="CustomShape 37">
              <a:extLst>
                <a:ext uri="{FF2B5EF4-FFF2-40B4-BE49-F238E27FC236}">
                  <a16:creationId xmlns:a16="http://schemas.microsoft.com/office/drawing/2014/main" id="{328F9FDA-6407-CFEB-0D03-8859CB2CB729}"/>
                </a:ext>
              </a:extLst>
            </p:cNvPr>
            <p:cNvSpPr/>
            <p:nvPr/>
          </p:nvSpPr>
          <p:spPr>
            <a:xfrm>
              <a:off x="5991687" y="3654238"/>
              <a:ext cx="600675" cy="29329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79412" tIns="39706" rIns="79412" bIns="39706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200" spc="-1" dirty="0">
                  <a:solidFill>
                    <a:srgbClr val="168253"/>
                  </a:solidFill>
                  <a:latin typeface="Arial"/>
                </a:rPr>
                <a:t>SC_B</a:t>
              </a:r>
            </a:p>
          </p:txBody>
        </p: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062C54E-23A8-221B-49EA-5416E1969F7A}"/>
              </a:ext>
            </a:extLst>
          </p:cNvPr>
          <p:cNvCxnSpPr>
            <a:cxnSpLocks/>
            <a:stCxn id="9" idx="0"/>
            <a:endCxn id="8" idx="2"/>
          </p:cNvCxnSpPr>
          <p:nvPr/>
        </p:nvCxnSpPr>
        <p:spPr>
          <a:xfrm flipH="1" flipV="1">
            <a:off x="6290306" y="3095809"/>
            <a:ext cx="1719" cy="588309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49EFB64-34C1-2438-0126-5EC016168C9A}"/>
              </a:ext>
            </a:extLst>
          </p:cNvPr>
          <p:cNvCxnSpPr>
            <a:cxnSpLocks/>
          </p:cNvCxnSpPr>
          <p:nvPr/>
        </p:nvCxnSpPr>
        <p:spPr>
          <a:xfrm>
            <a:off x="0" y="2689547"/>
            <a:ext cx="12209031" cy="545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Line 4">
            <a:extLst>
              <a:ext uri="{FF2B5EF4-FFF2-40B4-BE49-F238E27FC236}">
                <a16:creationId xmlns:a16="http://schemas.microsoft.com/office/drawing/2014/main" id="{27818D47-ED03-8074-0F35-118A18F4F96B}"/>
              </a:ext>
            </a:extLst>
          </p:cNvPr>
          <p:cNvSpPr/>
          <p:nvPr/>
        </p:nvSpPr>
        <p:spPr>
          <a:xfrm>
            <a:off x="10968165" y="3381814"/>
            <a:ext cx="15157" cy="607308"/>
          </a:xfrm>
          <a:prstGeom prst="line">
            <a:avLst/>
          </a:prstGeom>
          <a:ln w="19050">
            <a:solidFill>
              <a:srgbClr val="3465A4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CFA33C2-5696-9184-F411-423F1487D7C0}"/>
              </a:ext>
            </a:extLst>
          </p:cNvPr>
          <p:cNvGrpSpPr/>
          <p:nvPr/>
        </p:nvGrpSpPr>
        <p:grpSpPr>
          <a:xfrm>
            <a:off x="9923013" y="665115"/>
            <a:ext cx="2112670" cy="3633663"/>
            <a:chOff x="9923013" y="637683"/>
            <a:chExt cx="2112670" cy="363366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2A7864F-E049-05C9-1C3E-E1994A0CBCB5}"/>
                </a:ext>
              </a:extLst>
            </p:cNvPr>
            <p:cNvGrpSpPr/>
            <p:nvPr/>
          </p:nvGrpSpPr>
          <p:grpSpPr>
            <a:xfrm>
              <a:off x="9923013" y="637683"/>
              <a:ext cx="2112670" cy="3312629"/>
              <a:chOff x="9035504" y="688125"/>
              <a:chExt cx="2112670" cy="3312629"/>
            </a:xfrm>
          </p:grpSpPr>
          <p:grpSp>
            <p:nvGrpSpPr>
              <p:cNvPr id="65" name="Group 23"/>
              <p:cNvGrpSpPr/>
              <p:nvPr/>
            </p:nvGrpSpPr>
            <p:grpSpPr>
              <a:xfrm>
                <a:off x="9035504" y="1676655"/>
                <a:ext cx="2112670" cy="1875910"/>
                <a:chOff x="9732240" y="1900209"/>
                <a:chExt cx="2394360" cy="2126031"/>
              </a:xfrm>
            </p:grpSpPr>
            <p:sp>
              <p:nvSpPr>
                <p:cNvPr id="66" name="CustomShape 24"/>
                <p:cNvSpPr/>
                <p:nvPr/>
              </p:nvSpPr>
              <p:spPr>
                <a:xfrm rot="1831200">
                  <a:off x="10287360" y="1963080"/>
                  <a:ext cx="1279440" cy="1096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9" h="3052">
                      <a:moveTo>
                        <a:pt x="888" y="2"/>
                      </a:moveTo>
                      <a:lnTo>
                        <a:pt x="2666" y="0"/>
                      </a:lnTo>
                      <a:lnTo>
                        <a:pt x="3558" y="1522"/>
                      </a:lnTo>
                      <a:lnTo>
                        <a:pt x="2669" y="3049"/>
                      </a:lnTo>
                      <a:lnTo>
                        <a:pt x="892" y="3051"/>
                      </a:lnTo>
                      <a:lnTo>
                        <a:pt x="0" y="1527"/>
                      </a:lnTo>
                      <a:lnTo>
                        <a:pt x="888" y="2"/>
                      </a:lnTo>
                    </a:path>
                  </a:pathLst>
                </a:custGeom>
                <a:noFill/>
                <a:ln w="36720">
                  <a:solidFill>
                    <a:srgbClr val="3465A4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7" name="CustomShape 25"/>
                <p:cNvSpPr/>
                <p:nvPr/>
              </p:nvSpPr>
              <p:spPr>
                <a:xfrm rot="1831200">
                  <a:off x="9732240" y="2909880"/>
                  <a:ext cx="1279440" cy="1096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9" h="3052">
                      <a:moveTo>
                        <a:pt x="888" y="2"/>
                      </a:moveTo>
                      <a:lnTo>
                        <a:pt x="2666" y="0"/>
                      </a:lnTo>
                      <a:lnTo>
                        <a:pt x="3558" y="1522"/>
                      </a:lnTo>
                      <a:lnTo>
                        <a:pt x="2670" y="3048"/>
                      </a:lnTo>
                      <a:lnTo>
                        <a:pt x="892" y="3051"/>
                      </a:lnTo>
                      <a:lnTo>
                        <a:pt x="0" y="1527"/>
                      </a:lnTo>
                      <a:lnTo>
                        <a:pt x="888" y="2"/>
                      </a:lnTo>
                    </a:path>
                  </a:pathLst>
                </a:custGeom>
                <a:noFill/>
                <a:ln w="36720">
                  <a:solidFill>
                    <a:srgbClr val="3465A4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8" name="CustomShape 26"/>
                <p:cNvSpPr/>
                <p:nvPr/>
              </p:nvSpPr>
              <p:spPr>
                <a:xfrm rot="1831200">
                  <a:off x="10834920" y="2929320"/>
                  <a:ext cx="1279440" cy="1096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9" h="3052">
                      <a:moveTo>
                        <a:pt x="888" y="2"/>
                      </a:moveTo>
                      <a:lnTo>
                        <a:pt x="2666" y="0"/>
                      </a:lnTo>
                      <a:lnTo>
                        <a:pt x="3558" y="1522"/>
                      </a:lnTo>
                      <a:lnTo>
                        <a:pt x="2669" y="3049"/>
                      </a:lnTo>
                      <a:lnTo>
                        <a:pt x="892" y="3051"/>
                      </a:lnTo>
                      <a:lnTo>
                        <a:pt x="0" y="1528"/>
                      </a:lnTo>
                      <a:lnTo>
                        <a:pt x="888" y="2"/>
                      </a:lnTo>
                    </a:path>
                  </a:pathLst>
                </a:custGeom>
                <a:noFill/>
                <a:ln w="36720">
                  <a:solidFill>
                    <a:srgbClr val="3465A4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9" name="CustomShape 27"/>
                <p:cNvSpPr/>
                <p:nvPr/>
              </p:nvSpPr>
              <p:spPr>
                <a:xfrm>
                  <a:off x="10298160" y="2107440"/>
                  <a:ext cx="1279800" cy="34632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79412" tIns="39706" rIns="79412" bIns="39706">
                  <a:noAutofit/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412" spc="-1">
                      <a:solidFill>
                        <a:srgbClr val="355269"/>
                      </a:solidFill>
                      <a:latin typeface="Arial"/>
                    </a:rPr>
                    <a:t>Shower</a:t>
                  </a:r>
                </a:p>
              </p:txBody>
            </p:sp>
            <p:sp>
              <p:nvSpPr>
                <p:cNvPr id="70" name="CustomShape 28"/>
                <p:cNvSpPr/>
                <p:nvPr/>
              </p:nvSpPr>
              <p:spPr>
                <a:xfrm>
                  <a:off x="10342113" y="1900209"/>
                  <a:ext cx="1279800" cy="346321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79412" tIns="39706" rIns="79412" bIns="39706">
                  <a:noAutofit/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588" spc="-1" dirty="0">
                      <a:solidFill>
                        <a:srgbClr val="355269"/>
                      </a:solidFill>
                      <a:latin typeface="Arial"/>
                    </a:rPr>
                    <a:t>top</a:t>
                  </a:r>
                </a:p>
              </p:txBody>
            </p:sp>
            <p:sp>
              <p:nvSpPr>
                <p:cNvPr id="71" name="CustomShape 29"/>
                <p:cNvSpPr/>
                <p:nvPr/>
              </p:nvSpPr>
              <p:spPr>
                <a:xfrm>
                  <a:off x="9749520" y="3284280"/>
                  <a:ext cx="1279800" cy="34632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79412" tIns="39706" rIns="79412" bIns="39706">
                  <a:noAutofit/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588" spc="-1">
                      <a:solidFill>
                        <a:srgbClr val="355269"/>
                      </a:solidFill>
                      <a:latin typeface="Arial"/>
                    </a:rPr>
                    <a:t>left</a:t>
                  </a:r>
                </a:p>
              </p:txBody>
            </p:sp>
            <p:sp>
              <p:nvSpPr>
                <p:cNvPr id="72" name="CustomShape 30"/>
                <p:cNvSpPr/>
                <p:nvPr/>
              </p:nvSpPr>
              <p:spPr>
                <a:xfrm>
                  <a:off x="10846800" y="3284280"/>
                  <a:ext cx="1279800" cy="34632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79412" tIns="39706" rIns="79412" bIns="39706">
                  <a:noAutofit/>
                </a:bodyPr>
                <a:lstStyle/>
                <a:p>
                  <a:pPr algn="ctr"/>
                  <a:r>
                    <a:rPr lang="en-US" sz="1588" spc="-1">
                      <a:solidFill>
                        <a:srgbClr val="355269"/>
                      </a:solidFill>
                      <a:latin typeface="Arial"/>
                    </a:rPr>
                    <a:t>right</a:t>
                  </a:r>
                </a:p>
              </p:txBody>
            </p:sp>
          </p:grpSp>
          <p:sp>
            <p:nvSpPr>
              <p:cNvPr id="87" name="TextShape 45"/>
              <p:cNvSpPr txBox="1"/>
              <p:nvPr/>
            </p:nvSpPr>
            <p:spPr>
              <a:xfrm>
                <a:off x="9454162" y="688125"/>
                <a:ext cx="1129553" cy="256024"/>
              </a:xfrm>
              <a:prstGeom prst="rect">
                <a:avLst/>
              </a:prstGeom>
              <a:gradFill rotWithShape="0">
                <a:gsLst>
                  <a:gs pos="0">
                    <a:srgbClr val="FFFF00"/>
                  </a:gs>
                  <a:gs pos="67000">
                    <a:srgbClr val="FFBF00"/>
                  </a:gs>
                  <a:gs pos="100000">
                    <a:srgbClr val="FFBF00"/>
                  </a:gs>
                </a:gsLst>
                <a:path path="circle">
                  <a:fillToRect l="82000" t="16000" r="18000" b="84000"/>
                </a:path>
              </a:gradFill>
              <a:ln>
                <a:noFill/>
              </a:ln>
            </p:spPr>
            <p:txBody>
              <a:bodyPr lIns="79412" tIns="39706" rIns="79412" bIns="39706">
                <a:noAutofit/>
              </a:bodyPr>
              <a:lstStyle/>
              <a:p>
                <a:pPr algn="ctr"/>
                <a:r>
                  <a:rPr lang="en-US" sz="1235" spc="-1" dirty="0" err="1">
                    <a:latin typeface="Arial"/>
                  </a:rPr>
                  <a:t>frontview</a:t>
                </a:r>
                <a:endParaRPr lang="en-US" sz="1235" spc="-1" dirty="0">
                  <a:latin typeface="Arial"/>
                </a:endParaRPr>
              </a:p>
            </p:txBody>
          </p:sp>
          <p:sp>
            <p:nvSpPr>
              <p:cNvPr id="150" name="CustomShape 36">
                <a:extLst>
                  <a:ext uri="{FF2B5EF4-FFF2-40B4-BE49-F238E27FC236}">
                    <a16:creationId xmlns:a16="http://schemas.microsoft.com/office/drawing/2014/main" id="{47FD295B-7FEB-1950-74E2-AB4504C91A30}"/>
                  </a:ext>
                </a:extLst>
              </p:cNvPr>
              <p:cNvSpPr/>
              <p:nvPr/>
            </p:nvSpPr>
            <p:spPr>
              <a:xfrm>
                <a:off x="9872181" y="2318154"/>
                <a:ext cx="434827" cy="820243"/>
              </a:xfrm>
              <a:prstGeom prst="rect">
                <a:avLst/>
              </a:prstGeom>
              <a:noFill/>
              <a:ln w="19050">
                <a:solidFill>
                  <a:srgbClr val="008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1" name="CustomShape 37">
                <a:extLst>
                  <a:ext uri="{FF2B5EF4-FFF2-40B4-BE49-F238E27FC236}">
                    <a16:creationId xmlns:a16="http://schemas.microsoft.com/office/drawing/2014/main" id="{6C60712E-3E20-E867-45C4-8B58555E2180}"/>
                  </a:ext>
                </a:extLst>
              </p:cNvPr>
              <p:cNvSpPr/>
              <p:nvPr/>
            </p:nvSpPr>
            <p:spPr>
              <a:xfrm>
                <a:off x="9341168" y="3725150"/>
                <a:ext cx="636217" cy="2756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79412" tIns="39706" rIns="79412" bIns="39706">
                <a:no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200" spc="-1" dirty="0">
                    <a:solidFill>
                      <a:srgbClr val="168253"/>
                    </a:solidFill>
                    <a:latin typeface="Arial"/>
                  </a:rPr>
                  <a:t>SC_B</a:t>
                </a:r>
              </a:p>
            </p:txBody>
          </p:sp>
          <p:cxnSp>
            <p:nvCxnSpPr>
              <p:cNvPr id="153" name="Straight Arrow Connector 152">
                <a:extLst>
                  <a:ext uri="{FF2B5EF4-FFF2-40B4-BE49-F238E27FC236}">
                    <a16:creationId xmlns:a16="http://schemas.microsoft.com/office/drawing/2014/main" id="{A31D7F94-A4D4-1DF0-6CC6-7017DDC2BD1C}"/>
                  </a:ext>
                </a:extLst>
              </p:cNvPr>
              <p:cNvCxnSpPr>
                <a:cxnSpLocks/>
                <a:stCxn id="151" idx="0"/>
              </p:cNvCxnSpPr>
              <p:nvPr/>
            </p:nvCxnSpPr>
            <p:spPr>
              <a:xfrm flipV="1">
                <a:off x="9659277" y="3139570"/>
                <a:ext cx="254912" cy="58558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32" name="TextShape 31">
              <a:extLst>
                <a:ext uri="{FF2B5EF4-FFF2-40B4-BE49-F238E27FC236}">
                  <a16:creationId xmlns:a16="http://schemas.microsoft.com/office/drawing/2014/main" id="{8BAD80C2-CAA8-FF5F-ADC6-80D260C8DB73}"/>
                </a:ext>
              </a:extLst>
            </p:cNvPr>
            <p:cNvSpPr txBox="1"/>
            <p:nvPr/>
          </p:nvSpPr>
          <p:spPr>
            <a:xfrm>
              <a:off x="10037746" y="3980177"/>
              <a:ext cx="1889768" cy="291169"/>
            </a:xfrm>
            <a:prstGeom prst="rect">
              <a:avLst/>
            </a:prstGeom>
            <a:gradFill rotWithShape="0">
              <a:gsLst>
                <a:gs pos="0">
                  <a:srgbClr val="FFFF00"/>
                </a:gs>
                <a:gs pos="100000">
                  <a:srgbClr val="81D41A"/>
                </a:gs>
              </a:gsLst>
              <a:lin ang="3600000"/>
            </a:gradFill>
            <a:ln w="36720">
              <a:solidFill>
                <a:srgbClr val="3465A4"/>
              </a:solidFill>
              <a:round/>
            </a:ln>
          </p:spPr>
          <p:txBody>
            <a:bodyPr lIns="79412" tIns="39706" rIns="79412" bIns="39706">
              <a:noAutofit/>
            </a:bodyPr>
            <a:lstStyle/>
            <a:p>
              <a:r>
                <a:rPr lang="en-US" sz="1200" spc="-1">
                  <a:latin typeface="Arial"/>
                </a:rPr>
                <a:t>sum of 3 shower blocks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45984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32"/>
          <p:cNvSpPr txBox="1"/>
          <p:nvPr/>
        </p:nvSpPr>
        <p:spPr>
          <a:xfrm>
            <a:off x="247501" y="122166"/>
            <a:ext cx="7581899" cy="531424"/>
          </a:xfrm>
          <a:prstGeom prst="rect">
            <a:avLst/>
          </a:prstGeom>
          <a:noFill/>
          <a:ln>
            <a:noFill/>
          </a:ln>
        </p:spPr>
        <p:txBody>
          <a:bodyPr lIns="79412" tIns="39706" rIns="79412" bIns="39706">
            <a:noAutofit/>
          </a:bodyPr>
          <a:lstStyle/>
          <a:p>
            <a:r>
              <a:rPr lang="en-US" sz="2000" b="1" spc="-1" dirty="0">
                <a:latin typeface="Arial"/>
              </a:rPr>
              <a:t>High rate 18 deg detector layout (Hall C beam-right 18 deg)</a:t>
            </a:r>
          </a:p>
        </p:txBody>
      </p:sp>
      <p:sp>
        <p:nvSpPr>
          <p:cNvPr id="101" name="TextShape 59"/>
          <p:cNvSpPr txBox="1"/>
          <p:nvPr/>
        </p:nvSpPr>
        <p:spPr>
          <a:xfrm>
            <a:off x="195424" y="4544666"/>
            <a:ext cx="8176104" cy="2173982"/>
          </a:xfrm>
          <a:prstGeom prst="rect">
            <a:avLst/>
          </a:prstGeom>
          <a:noFill/>
          <a:ln>
            <a:noFill/>
          </a:ln>
        </p:spPr>
        <p:txBody>
          <a:bodyPr lIns="79412" tIns="39706" rIns="79412" bIns="39706">
            <a:noAutofit/>
          </a:bodyPr>
          <a:lstStyle/>
          <a:p>
            <a:r>
              <a:rPr lang="en-US" sz="1400" b="1" spc="-1" dirty="0">
                <a:latin typeface="Arial"/>
              </a:rPr>
              <a:t>List of Detectors (From upstream to downstream):</a:t>
            </a:r>
          </a:p>
          <a:p>
            <a:r>
              <a:rPr lang="en-US" sz="1400" b="1" spc="-1" dirty="0">
                <a:solidFill>
                  <a:srgbClr val="7030A0"/>
                </a:solidFill>
                <a:latin typeface="Arial"/>
              </a:rPr>
              <a:t>GEM_00, GEM01;</a:t>
            </a:r>
            <a:r>
              <a:rPr lang="en-US" sz="1400" b="1" spc="-1" dirty="0">
                <a:latin typeface="Arial"/>
              </a:rPr>
              <a:t> </a:t>
            </a:r>
          </a:p>
          <a:p>
            <a:r>
              <a:rPr lang="en-US" sz="1400" b="1" spc="-1" dirty="0">
                <a:solidFill>
                  <a:schemeClr val="accent6"/>
                </a:solidFill>
                <a:latin typeface="Arial"/>
              </a:rPr>
              <a:t>SC_A (5cm (x) x 7.5cm(y) x 1cm)</a:t>
            </a:r>
            <a:r>
              <a:rPr lang="en-US" sz="1400" b="1" spc="-1" dirty="0">
                <a:latin typeface="Arial"/>
              </a:rPr>
              <a:t>, </a:t>
            </a:r>
            <a:r>
              <a:rPr lang="en-US" sz="1400" b="1" spc="-1" dirty="0">
                <a:solidFill>
                  <a:schemeClr val="accent2"/>
                </a:solidFill>
                <a:latin typeface="Arial"/>
              </a:rPr>
              <a:t>Cherenkov</a:t>
            </a:r>
            <a:r>
              <a:rPr lang="en-US" sz="1400" b="1" spc="-1" dirty="0">
                <a:latin typeface="Arial"/>
              </a:rPr>
              <a:t>;</a:t>
            </a:r>
          </a:p>
          <a:p>
            <a:r>
              <a:rPr lang="en-US" sz="1400" b="1" spc="-1" dirty="0">
                <a:solidFill>
                  <a:srgbClr val="7030A0"/>
                </a:solidFill>
                <a:latin typeface="Arial"/>
              </a:rPr>
              <a:t>GEM_10,GEM_11;</a:t>
            </a:r>
          </a:p>
          <a:p>
            <a:r>
              <a:rPr lang="en-US" sz="1400" b="1" spc="-1" dirty="0">
                <a:solidFill>
                  <a:schemeClr val="accent6"/>
                </a:solidFill>
                <a:latin typeface="Arial"/>
              </a:rPr>
              <a:t>SC_C (trapezoid shape: 3.5cm wide top side (at end tip, in hall y direction) and 5.5cm wide bottom side (connected to light guide), 18cm height (in hall x direction), 2cm thick);</a:t>
            </a:r>
          </a:p>
          <a:p>
            <a:r>
              <a:rPr lang="en-US" sz="1400" b="1" spc="-1" dirty="0">
                <a:solidFill>
                  <a:schemeClr val="accent6"/>
                </a:solidFill>
                <a:latin typeface="Arial"/>
              </a:rPr>
              <a:t>LASPD, SC_D (Kedi-6 preshower tile, 6.35cm side length hexagon, 2cm thick);</a:t>
            </a:r>
          </a:p>
          <a:p>
            <a:r>
              <a:rPr lang="en-US" sz="1400" b="1" spc="-1" dirty="0" err="1">
                <a:latin typeface="Arial"/>
              </a:rPr>
              <a:t>PreShower</a:t>
            </a:r>
            <a:r>
              <a:rPr lang="en-US" sz="1400" b="1" spc="-1" dirty="0">
                <a:latin typeface="Arial"/>
              </a:rPr>
              <a:t>: </a:t>
            </a:r>
            <a:r>
              <a:rPr lang="en-US" sz="1400" b="1" spc="-1" dirty="0" err="1">
                <a:latin typeface="Arial"/>
              </a:rPr>
              <a:t>Preshower_T</a:t>
            </a:r>
            <a:r>
              <a:rPr lang="en-US" sz="1400" b="1" spc="-1" dirty="0">
                <a:latin typeface="Arial"/>
              </a:rPr>
              <a:t>(SDU#2), </a:t>
            </a:r>
            <a:r>
              <a:rPr lang="en-US" sz="1400" b="1" spc="-1" dirty="0" err="1">
                <a:latin typeface="Arial"/>
              </a:rPr>
              <a:t>Preshower_left</a:t>
            </a:r>
            <a:r>
              <a:rPr lang="en-US" sz="1400" b="1" spc="-1" dirty="0">
                <a:latin typeface="Arial"/>
              </a:rPr>
              <a:t>(SDU#1), </a:t>
            </a:r>
            <a:r>
              <a:rPr lang="en-US" sz="1400" b="1" spc="-1" dirty="0" err="1">
                <a:latin typeface="Arial"/>
              </a:rPr>
              <a:t>Preshower_right</a:t>
            </a:r>
            <a:r>
              <a:rPr lang="en-US" sz="1400" b="1" spc="-1" dirty="0">
                <a:latin typeface="Arial"/>
              </a:rPr>
              <a:t>(THU#1);</a:t>
            </a:r>
          </a:p>
          <a:p>
            <a:r>
              <a:rPr lang="en-US" sz="1400" b="1" spc="-1" dirty="0">
                <a:latin typeface="Arial"/>
              </a:rPr>
              <a:t>Shower: </a:t>
            </a:r>
            <a:r>
              <a:rPr lang="en-US" sz="1400" b="1" spc="-1" dirty="0" err="1">
                <a:latin typeface="Arial"/>
              </a:rPr>
              <a:t>Shower_T</a:t>
            </a:r>
            <a:r>
              <a:rPr lang="en-US" sz="1400" b="1" spc="-1" dirty="0">
                <a:latin typeface="Arial"/>
              </a:rPr>
              <a:t>(SDU#5), </a:t>
            </a:r>
            <a:r>
              <a:rPr lang="en-US" sz="1400" b="1" spc="-1" dirty="0" err="1">
                <a:latin typeface="Arial"/>
              </a:rPr>
              <a:t>Shower_L</a:t>
            </a:r>
            <a:r>
              <a:rPr lang="en-US" sz="1400" b="1" spc="-1" dirty="0">
                <a:latin typeface="Arial"/>
              </a:rPr>
              <a:t>(SDU#4), </a:t>
            </a:r>
            <a:r>
              <a:rPr lang="en-US" sz="1400" b="1" spc="-1" dirty="0" err="1">
                <a:latin typeface="Arial"/>
              </a:rPr>
              <a:t>Shower_R</a:t>
            </a:r>
            <a:r>
              <a:rPr lang="en-US" sz="1400" b="1" spc="-1" dirty="0">
                <a:latin typeface="Arial"/>
              </a:rPr>
              <a:t>(THU#4);</a:t>
            </a:r>
          </a:p>
          <a:p>
            <a:r>
              <a:rPr lang="en-US" sz="1400" b="1" spc="-1" dirty="0">
                <a:solidFill>
                  <a:srgbClr val="92D050"/>
                </a:solidFill>
                <a:latin typeface="Arial"/>
              </a:rPr>
              <a:t>SC_B: (5cm(x) x 10cm(y) x 1cm)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CF64020-04D5-B066-F5E9-E18C0D3744CF}"/>
              </a:ext>
            </a:extLst>
          </p:cNvPr>
          <p:cNvGrpSpPr/>
          <p:nvPr/>
        </p:nvGrpSpPr>
        <p:grpSpPr>
          <a:xfrm>
            <a:off x="7242293" y="636949"/>
            <a:ext cx="2275217" cy="3892883"/>
            <a:chOff x="6554136" y="636949"/>
            <a:chExt cx="2275217" cy="3892883"/>
          </a:xfrm>
        </p:grpSpPr>
        <p:sp>
          <p:nvSpPr>
            <p:cNvPr id="55" name="CustomShape 13"/>
            <p:cNvSpPr/>
            <p:nvPr/>
          </p:nvSpPr>
          <p:spPr>
            <a:xfrm>
              <a:off x="7700118" y="2897894"/>
              <a:ext cx="1129235" cy="305576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79412" tIns="39706" rIns="79412" bIns="39706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588" spc="-1">
                  <a:solidFill>
                    <a:srgbClr val="2A6099"/>
                  </a:solidFill>
                  <a:latin typeface="Arial"/>
                </a:rPr>
                <a:t>right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0DFC49F-D99C-F89F-49CB-7E5A49A7791E}"/>
                </a:ext>
              </a:extLst>
            </p:cNvPr>
            <p:cNvGrpSpPr/>
            <p:nvPr/>
          </p:nvGrpSpPr>
          <p:grpSpPr>
            <a:xfrm>
              <a:off x="6554136" y="636949"/>
              <a:ext cx="2142586" cy="3892883"/>
              <a:chOff x="6700165" y="636949"/>
              <a:chExt cx="2142586" cy="3892883"/>
            </a:xfrm>
          </p:grpSpPr>
          <p:grpSp>
            <p:nvGrpSpPr>
              <p:cNvPr id="56" name="Group 14"/>
              <p:cNvGrpSpPr/>
              <p:nvPr/>
            </p:nvGrpSpPr>
            <p:grpSpPr>
              <a:xfrm>
                <a:off x="6740881" y="1703408"/>
                <a:ext cx="2101870" cy="1820118"/>
                <a:chOff x="7104600" y="1962720"/>
                <a:chExt cx="2382120" cy="2062800"/>
              </a:xfrm>
            </p:grpSpPr>
            <p:sp>
              <p:nvSpPr>
                <p:cNvPr id="57" name="CustomShape 15"/>
                <p:cNvSpPr/>
                <p:nvPr/>
              </p:nvSpPr>
              <p:spPr>
                <a:xfrm rot="1831200">
                  <a:off x="7659360" y="1962720"/>
                  <a:ext cx="1279800" cy="10965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9" h="3052">
                      <a:moveTo>
                        <a:pt x="888" y="3"/>
                      </a:moveTo>
                      <a:lnTo>
                        <a:pt x="2666" y="0"/>
                      </a:lnTo>
                      <a:lnTo>
                        <a:pt x="3558" y="1522"/>
                      </a:lnTo>
                      <a:lnTo>
                        <a:pt x="2669" y="3049"/>
                      </a:lnTo>
                      <a:lnTo>
                        <a:pt x="892" y="3051"/>
                      </a:lnTo>
                      <a:lnTo>
                        <a:pt x="0" y="1528"/>
                      </a:lnTo>
                      <a:lnTo>
                        <a:pt x="888" y="3"/>
                      </a:lnTo>
                    </a:path>
                  </a:pathLst>
                </a:custGeom>
                <a:noFill/>
                <a:ln w="36720">
                  <a:solidFill>
                    <a:srgbClr val="1E90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8" name="CustomShape 16"/>
                <p:cNvSpPr/>
                <p:nvPr/>
              </p:nvSpPr>
              <p:spPr>
                <a:xfrm rot="1831200">
                  <a:off x="7104600" y="2909520"/>
                  <a:ext cx="1279800" cy="10965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9" h="3052">
                      <a:moveTo>
                        <a:pt x="888" y="3"/>
                      </a:moveTo>
                      <a:lnTo>
                        <a:pt x="2666" y="0"/>
                      </a:lnTo>
                      <a:lnTo>
                        <a:pt x="3558" y="1522"/>
                      </a:lnTo>
                      <a:lnTo>
                        <a:pt x="2669" y="3049"/>
                      </a:lnTo>
                      <a:lnTo>
                        <a:pt x="892" y="3051"/>
                      </a:lnTo>
                      <a:lnTo>
                        <a:pt x="0" y="1528"/>
                      </a:lnTo>
                      <a:lnTo>
                        <a:pt x="888" y="3"/>
                      </a:lnTo>
                    </a:path>
                  </a:pathLst>
                </a:custGeom>
                <a:noFill/>
                <a:ln w="36720">
                  <a:solidFill>
                    <a:srgbClr val="1E90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9" name="CustomShape 17"/>
                <p:cNvSpPr/>
                <p:nvPr/>
              </p:nvSpPr>
              <p:spPr>
                <a:xfrm rot="1831200">
                  <a:off x="8207280" y="2928600"/>
                  <a:ext cx="1279440" cy="1096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9" h="3051">
                      <a:moveTo>
                        <a:pt x="888" y="2"/>
                      </a:moveTo>
                      <a:lnTo>
                        <a:pt x="2666" y="0"/>
                      </a:lnTo>
                      <a:lnTo>
                        <a:pt x="3558" y="1521"/>
                      </a:lnTo>
                      <a:lnTo>
                        <a:pt x="2669" y="3048"/>
                      </a:lnTo>
                      <a:lnTo>
                        <a:pt x="892" y="3050"/>
                      </a:lnTo>
                      <a:lnTo>
                        <a:pt x="0" y="1527"/>
                      </a:lnTo>
                      <a:lnTo>
                        <a:pt x="888" y="2"/>
                      </a:lnTo>
                    </a:path>
                  </a:pathLst>
                </a:custGeom>
                <a:noFill/>
                <a:ln w="36720">
                  <a:solidFill>
                    <a:srgbClr val="1E90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0" name="CustomShape 18"/>
                <p:cNvSpPr/>
                <p:nvPr/>
              </p:nvSpPr>
              <p:spPr>
                <a:xfrm>
                  <a:off x="7725600" y="2121840"/>
                  <a:ext cx="1279800" cy="60192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79412" tIns="39706" rIns="79412" bIns="39706">
                  <a:noAutofit/>
                </a:bodyPr>
                <a:lstStyle/>
                <a:p>
                  <a:pPr>
                    <a:lnSpc>
                      <a:spcPct val="100000"/>
                    </a:lnSpc>
                  </a:pPr>
                  <a:r>
                    <a:rPr lang="en-US" sz="1412" spc="-1">
                      <a:solidFill>
                        <a:srgbClr val="2A6099"/>
                      </a:solidFill>
                      <a:latin typeface="Arial"/>
                    </a:rPr>
                    <a:t>Preshower</a:t>
                  </a:r>
                </a:p>
              </p:txBody>
            </p:sp>
          </p:grpSp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A0FFF76F-B640-D83B-2EFE-DA53CA8DDD9D}"/>
                  </a:ext>
                </a:extLst>
              </p:cNvPr>
              <p:cNvGrpSpPr/>
              <p:nvPr/>
            </p:nvGrpSpPr>
            <p:grpSpPr>
              <a:xfrm>
                <a:off x="6700165" y="636949"/>
                <a:ext cx="2007847" cy="3892883"/>
                <a:chOff x="6700165" y="636949"/>
                <a:chExt cx="2007847" cy="3892883"/>
              </a:xfrm>
            </p:grpSpPr>
            <p:sp>
              <p:nvSpPr>
                <p:cNvPr id="142" name="Trapezoid 141">
                  <a:extLst>
                    <a:ext uri="{FF2B5EF4-FFF2-40B4-BE49-F238E27FC236}">
                      <a16:creationId xmlns:a16="http://schemas.microsoft.com/office/drawing/2014/main" id="{991EFC7A-0171-EA70-1F45-5BDCE27A47F3}"/>
                    </a:ext>
                  </a:extLst>
                </p:cNvPr>
                <p:cNvSpPr/>
                <p:nvPr/>
              </p:nvSpPr>
              <p:spPr>
                <a:xfrm rot="16200000">
                  <a:off x="7541040" y="1802196"/>
                  <a:ext cx="492861" cy="1773103"/>
                </a:xfrm>
                <a:prstGeom prst="trapezoid">
                  <a:avLst>
                    <a:gd name="adj" fmla="val 20339"/>
                  </a:avLst>
                </a:prstGeom>
                <a:noFill/>
                <a:ln w="1905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3" name="Trapezoid 122">
                  <a:extLst>
                    <a:ext uri="{FF2B5EF4-FFF2-40B4-BE49-F238E27FC236}">
                      <a16:creationId xmlns:a16="http://schemas.microsoft.com/office/drawing/2014/main" id="{644E1F62-37E2-E00D-388C-0BAEA43DF1BD}"/>
                    </a:ext>
                  </a:extLst>
                </p:cNvPr>
                <p:cNvSpPr/>
                <p:nvPr/>
              </p:nvSpPr>
              <p:spPr>
                <a:xfrm rot="10800000">
                  <a:off x="7340633" y="985342"/>
                  <a:ext cx="916879" cy="3544490"/>
                </a:xfrm>
                <a:prstGeom prst="trapezoid">
                  <a:avLst>
                    <a:gd name="adj" fmla="val 20339"/>
                  </a:avLst>
                </a:prstGeom>
                <a:noFill/>
                <a:ln w="1905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CustomShape 11"/>
                <p:cNvSpPr/>
                <p:nvPr/>
              </p:nvSpPr>
              <p:spPr>
                <a:xfrm>
                  <a:off x="7216024" y="2073918"/>
                  <a:ext cx="1129235" cy="30557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79412" tIns="39706" rIns="79412" bIns="39706">
                  <a:noAutofit/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588" spc="-1">
                      <a:solidFill>
                        <a:srgbClr val="2A6099"/>
                      </a:solidFill>
                      <a:latin typeface="Arial"/>
                    </a:rPr>
                    <a:t>top</a:t>
                  </a:r>
                </a:p>
              </p:txBody>
            </p:sp>
            <p:sp>
              <p:nvSpPr>
                <p:cNvPr id="54" name="CustomShape 12"/>
                <p:cNvSpPr/>
                <p:nvPr/>
              </p:nvSpPr>
              <p:spPr>
                <a:xfrm>
                  <a:off x="6700165" y="2897894"/>
                  <a:ext cx="1129235" cy="30557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79412" tIns="39706" rIns="79412" bIns="39706">
                  <a:noAutofit/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588" spc="-1">
                      <a:solidFill>
                        <a:srgbClr val="2A6099"/>
                      </a:solidFill>
                      <a:latin typeface="Arial"/>
                    </a:rPr>
                    <a:t>left</a:t>
                  </a:r>
                </a:p>
              </p:txBody>
            </p:sp>
            <p:sp>
              <p:nvSpPr>
                <p:cNvPr id="62" name="CustomShape 20"/>
                <p:cNvSpPr/>
                <p:nvPr/>
              </p:nvSpPr>
              <p:spPr>
                <a:xfrm>
                  <a:off x="7371384" y="2248049"/>
                  <a:ext cx="852729" cy="839066"/>
                </a:xfrm>
                <a:prstGeom prst="rect">
                  <a:avLst/>
                </a:prstGeom>
                <a:noFill/>
                <a:ln w="18360">
                  <a:solidFill>
                    <a:srgbClr val="800080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6" name="TextShape 34"/>
                <p:cNvSpPr txBox="1"/>
                <p:nvPr/>
              </p:nvSpPr>
              <p:spPr>
                <a:xfrm>
                  <a:off x="7230215" y="636949"/>
                  <a:ext cx="1129553" cy="256024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00"/>
                    </a:gs>
                    <a:gs pos="67000">
                      <a:srgbClr val="FFBF00"/>
                    </a:gs>
                    <a:gs pos="100000">
                      <a:srgbClr val="FFBF00"/>
                    </a:gs>
                  </a:gsLst>
                  <a:path path="circle">
                    <a:fillToRect l="82000" t="16000" r="18000" b="84000"/>
                  </a:path>
                </a:gradFill>
                <a:ln>
                  <a:noFill/>
                </a:ln>
              </p:spPr>
              <p:txBody>
                <a:bodyPr lIns="79412" tIns="39706" rIns="79412" bIns="39706">
                  <a:noAutofit/>
                </a:bodyPr>
                <a:lstStyle/>
                <a:p>
                  <a:pPr algn="ctr"/>
                  <a:r>
                    <a:rPr lang="en-US" sz="1235" spc="-1" dirty="0" err="1">
                      <a:latin typeface="Arial"/>
                    </a:rPr>
                    <a:t>frontview</a:t>
                  </a:r>
                  <a:endParaRPr lang="en-US" sz="1235" spc="-1" dirty="0">
                    <a:latin typeface="Arial"/>
                  </a:endParaRPr>
                </a:p>
              </p:txBody>
            </p:sp>
            <p:sp>
              <p:nvSpPr>
                <p:cNvPr id="100" name="CustomShape 58"/>
                <p:cNvSpPr/>
                <p:nvPr/>
              </p:nvSpPr>
              <p:spPr>
                <a:xfrm>
                  <a:off x="6866930" y="1830673"/>
                  <a:ext cx="1841082" cy="1816234"/>
                </a:xfrm>
                <a:prstGeom prst="ellipse">
                  <a:avLst/>
                </a:prstGeom>
                <a:noFill/>
                <a:ln w="36720">
                  <a:solidFill>
                    <a:srgbClr val="FF8000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4" name="CustomShape 36">
                  <a:extLst>
                    <a:ext uri="{FF2B5EF4-FFF2-40B4-BE49-F238E27FC236}">
                      <a16:creationId xmlns:a16="http://schemas.microsoft.com/office/drawing/2014/main" id="{7E51FD55-677D-C37A-8C77-997B19A3B220}"/>
                    </a:ext>
                  </a:extLst>
                </p:cNvPr>
                <p:cNvSpPr/>
                <p:nvPr/>
              </p:nvSpPr>
              <p:spPr>
                <a:xfrm>
                  <a:off x="7565651" y="2266996"/>
                  <a:ext cx="434827" cy="820119"/>
                </a:xfrm>
                <a:prstGeom prst="rect">
                  <a:avLst/>
                </a:prstGeom>
                <a:noFill/>
                <a:ln w="19050">
                  <a:solidFill>
                    <a:srgbClr val="008000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2D067B6-AD45-E5A9-AFD0-21D4938FACC5}"/>
              </a:ext>
            </a:extLst>
          </p:cNvPr>
          <p:cNvGrpSpPr/>
          <p:nvPr/>
        </p:nvGrpSpPr>
        <p:grpSpPr>
          <a:xfrm>
            <a:off x="545952" y="640080"/>
            <a:ext cx="6046410" cy="3840480"/>
            <a:chOff x="545952" y="610200"/>
            <a:chExt cx="6046410" cy="384048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9511EA9C-9A87-6711-933C-D3E859CB3FA9}"/>
                </a:ext>
              </a:extLst>
            </p:cNvPr>
            <p:cNvGrpSpPr/>
            <p:nvPr/>
          </p:nvGrpSpPr>
          <p:grpSpPr>
            <a:xfrm>
              <a:off x="545952" y="610200"/>
              <a:ext cx="5552780" cy="3840480"/>
              <a:chOff x="1065906" y="610200"/>
              <a:chExt cx="5552780" cy="3919631"/>
            </a:xfrm>
          </p:grpSpPr>
          <p:grpSp>
            <p:nvGrpSpPr>
              <p:cNvPr id="121" name="Group 120">
                <a:extLst>
                  <a:ext uri="{FF2B5EF4-FFF2-40B4-BE49-F238E27FC236}">
                    <a16:creationId xmlns:a16="http://schemas.microsoft.com/office/drawing/2014/main" id="{DFAC1D2C-20D6-C434-50AC-2BB475B5383A}"/>
                  </a:ext>
                </a:extLst>
              </p:cNvPr>
              <p:cNvGrpSpPr/>
              <p:nvPr/>
            </p:nvGrpSpPr>
            <p:grpSpPr>
              <a:xfrm>
                <a:off x="4841172" y="985341"/>
                <a:ext cx="461665" cy="3544490"/>
                <a:chOff x="4841172" y="985341"/>
                <a:chExt cx="461665" cy="3549071"/>
              </a:xfrm>
            </p:grpSpPr>
            <p:sp>
              <p:nvSpPr>
                <p:cNvPr id="25" name="CustomShape 36">
                  <a:extLst>
                    <a:ext uri="{FF2B5EF4-FFF2-40B4-BE49-F238E27FC236}">
                      <a16:creationId xmlns:a16="http://schemas.microsoft.com/office/drawing/2014/main" id="{2B8CBEA7-0214-6D75-7D51-116563BC0798}"/>
                    </a:ext>
                  </a:extLst>
                </p:cNvPr>
                <p:cNvSpPr/>
                <p:nvPr/>
              </p:nvSpPr>
              <p:spPr>
                <a:xfrm>
                  <a:off x="5071644" y="985341"/>
                  <a:ext cx="124780" cy="3549071"/>
                </a:xfrm>
                <a:prstGeom prst="rect">
                  <a:avLst/>
                </a:prstGeom>
                <a:noFill/>
                <a:ln w="19050">
                  <a:solidFill>
                    <a:srgbClr val="008000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5" name="TextBox 114">
                  <a:extLst>
                    <a:ext uri="{FF2B5EF4-FFF2-40B4-BE49-F238E27FC236}">
                      <a16:creationId xmlns:a16="http://schemas.microsoft.com/office/drawing/2014/main" id="{A9AC9556-25C9-0D96-152B-27DFB0B7B450}"/>
                    </a:ext>
                  </a:extLst>
                </p:cNvPr>
                <p:cNvSpPr txBox="1"/>
                <p:nvPr/>
              </p:nvSpPr>
              <p:spPr>
                <a:xfrm rot="10800000">
                  <a:off x="4841172" y="2256685"/>
                  <a:ext cx="461665" cy="690254"/>
                </a:xfrm>
                <a:prstGeom prst="rect">
                  <a:avLst/>
                </a:prstGeom>
                <a:noFill/>
              </p:spPr>
              <p:txBody>
                <a:bodyPr vert="eaVert" wrap="none" rtlCol="0">
                  <a:spAutoFit/>
                </a:bodyPr>
                <a:lstStyle/>
                <a:p>
                  <a:r>
                    <a:rPr lang="en-US" dirty="0"/>
                    <a:t>LASPD</a:t>
                  </a:r>
                </a:p>
              </p:txBody>
            </p:sp>
          </p:grpSp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C94144D1-9F59-FE79-2754-9B73CDE4D938}"/>
                  </a:ext>
                </a:extLst>
              </p:cNvPr>
              <p:cNvGrpSpPr/>
              <p:nvPr/>
            </p:nvGrpSpPr>
            <p:grpSpPr>
              <a:xfrm>
                <a:off x="1065906" y="610200"/>
                <a:ext cx="5552780" cy="3850277"/>
                <a:chOff x="1065906" y="610200"/>
                <a:chExt cx="5552780" cy="3850277"/>
              </a:xfrm>
            </p:grpSpPr>
            <p:sp>
              <p:nvSpPr>
                <p:cNvPr id="43" name="CustomShape 1"/>
                <p:cNvSpPr/>
                <p:nvPr/>
              </p:nvSpPr>
              <p:spPr>
                <a:xfrm>
                  <a:off x="1864660" y="4287036"/>
                  <a:ext cx="4541046" cy="173441"/>
                </a:xfrm>
                <a:prstGeom prst="rect">
                  <a:avLst/>
                </a:prstGeom>
                <a:noFill/>
                <a:ln w="18360">
                  <a:solidFill>
                    <a:srgbClr val="000000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wrap="none" lIns="87353" tIns="47647" rIns="87353" bIns="47647" anchor="ctr">
                  <a:noAutofit/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588" spc="-1" dirty="0">
                      <a:solidFill>
                        <a:srgbClr val="000000"/>
                      </a:solidFill>
                      <a:latin typeface="Arial"/>
                      <a:ea typeface="DejaVu Sans"/>
                    </a:rPr>
                    <a:t>table</a:t>
                  </a:r>
                  <a:endParaRPr lang="en-US" sz="1588" spc="-1" dirty="0">
                    <a:latin typeface="Arial"/>
                  </a:endParaRPr>
                </a:p>
              </p:txBody>
            </p:sp>
            <p:sp>
              <p:nvSpPr>
                <p:cNvPr id="63" name="CustomShape 21"/>
                <p:cNvSpPr/>
                <p:nvPr/>
              </p:nvSpPr>
              <p:spPr>
                <a:xfrm>
                  <a:off x="1085435" y="2184141"/>
                  <a:ext cx="242365" cy="1056494"/>
                </a:xfrm>
                <a:prstGeom prst="rect">
                  <a:avLst/>
                </a:prstGeom>
                <a:noFill/>
                <a:ln w="18360">
                  <a:solidFill>
                    <a:srgbClr val="8D1D75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4" name="CustomShape 22"/>
                <p:cNvSpPr/>
                <p:nvPr/>
              </p:nvSpPr>
              <p:spPr>
                <a:xfrm>
                  <a:off x="4318545" y="2158527"/>
                  <a:ext cx="242365" cy="1082107"/>
                </a:xfrm>
                <a:prstGeom prst="rect">
                  <a:avLst/>
                </a:prstGeom>
                <a:noFill/>
                <a:ln w="18360">
                  <a:solidFill>
                    <a:srgbClr val="8D1D75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5" name="TextShape 33"/>
                <p:cNvSpPr txBox="1"/>
                <p:nvPr/>
              </p:nvSpPr>
              <p:spPr>
                <a:xfrm>
                  <a:off x="2635553" y="610200"/>
                  <a:ext cx="1129553" cy="256024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00"/>
                    </a:gs>
                    <a:gs pos="67000">
                      <a:srgbClr val="FFBF00"/>
                    </a:gs>
                    <a:gs pos="100000">
                      <a:srgbClr val="FFBF00"/>
                    </a:gs>
                  </a:gsLst>
                  <a:path path="circle">
                    <a:fillToRect l="82000" t="16000" r="18000" b="84000"/>
                  </a:path>
                </a:gradFill>
                <a:ln>
                  <a:noFill/>
                </a:ln>
              </p:spPr>
              <p:txBody>
                <a:bodyPr lIns="79412" tIns="39706" rIns="79412" bIns="39706">
                  <a:noAutofit/>
                </a:bodyPr>
                <a:lstStyle/>
                <a:p>
                  <a:pPr algn="ctr"/>
                  <a:r>
                    <a:rPr lang="en-US" sz="1235" spc="-1">
                      <a:latin typeface="Arial"/>
                    </a:rPr>
                    <a:t>sideview</a:t>
                  </a:r>
                </a:p>
              </p:txBody>
            </p:sp>
            <p:sp>
              <p:nvSpPr>
                <p:cNvPr id="88" name="TextShape 46"/>
                <p:cNvSpPr txBox="1"/>
                <p:nvPr/>
              </p:nvSpPr>
              <p:spPr>
                <a:xfrm rot="16240800">
                  <a:off x="4072116" y="2554398"/>
                  <a:ext cx="726190" cy="30907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79412" tIns="39706" rIns="79412" bIns="39706">
                  <a:noAutofit/>
                </a:bodyPr>
                <a:lstStyle/>
                <a:p>
                  <a:r>
                    <a:rPr lang="en-US" sz="1588" spc="-1" dirty="0">
                      <a:solidFill>
                        <a:srgbClr val="800080"/>
                      </a:solidFill>
                      <a:latin typeface="Arial"/>
                    </a:rPr>
                    <a:t>GEM</a:t>
                  </a:r>
                </a:p>
              </p:txBody>
            </p:sp>
            <p:sp>
              <p:nvSpPr>
                <p:cNvPr id="89" name="TextShape 47"/>
                <p:cNvSpPr txBox="1"/>
                <p:nvPr/>
              </p:nvSpPr>
              <p:spPr>
                <a:xfrm rot="16240800">
                  <a:off x="878281" y="2562644"/>
                  <a:ext cx="684321" cy="30907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79412" tIns="39706" rIns="79412" bIns="39706">
                  <a:noAutofit/>
                </a:bodyPr>
                <a:lstStyle/>
                <a:p>
                  <a:r>
                    <a:rPr lang="en-US" sz="1588" spc="-1" dirty="0">
                      <a:solidFill>
                        <a:srgbClr val="800080"/>
                      </a:solidFill>
                      <a:latin typeface="Arial"/>
                    </a:rPr>
                    <a:t>GEM</a:t>
                  </a:r>
                </a:p>
              </p:txBody>
            </p:sp>
            <p:sp>
              <p:nvSpPr>
                <p:cNvPr id="99" name="CustomShape 57"/>
                <p:cNvSpPr/>
                <p:nvPr/>
              </p:nvSpPr>
              <p:spPr>
                <a:xfrm>
                  <a:off x="1614661" y="1972270"/>
                  <a:ext cx="2598646" cy="1451965"/>
                </a:xfrm>
                <a:prstGeom prst="rect">
                  <a:avLst/>
                </a:prstGeom>
                <a:noFill/>
                <a:ln w="18360">
                  <a:solidFill>
                    <a:srgbClr val="D2691E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wrap="none" lIns="87353" tIns="47647" rIns="87353" bIns="47647" anchor="ctr">
                  <a:noAutofit/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588" spc="-1" dirty="0">
                      <a:solidFill>
                        <a:srgbClr val="FF8000"/>
                      </a:solidFill>
                      <a:latin typeface="Arial"/>
                      <a:ea typeface="DejaVu Sans"/>
                    </a:rPr>
                    <a:t>Cherenkov</a:t>
                  </a:r>
                  <a:endParaRPr lang="en-US" sz="1588" spc="-1" dirty="0">
                    <a:solidFill>
                      <a:srgbClr val="FF8000"/>
                    </a:solidFill>
                    <a:latin typeface="Arial"/>
                  </a:endParaRPr>
                </a:p>
                <a:p>
                  <a:pPr algn="ctr">
                    <a:lnSpc>
                      <a:spcPct val="100000"/>
                    </a:lnSpc>
                  </a:pPr>
                  <a:r>
                    <a:rPr lang="en-US" sz="1588" spc="-1" dirty="0">
                      <a:solidFill>
                        <a:srgbClr val="FF8000"/>
                      </a:solidFill>
                      <a:latin typeface="Arial"/>
                      <a:ea typeface="DejaVu Sans"/>
                    </a:rPr>
                    <a:t>(length not to scale)</a:t>
                  </a:r>
                  <a:endParaRPr lang="en-US" sz="1588" spc="-1" dirty="0">
                    <a:solidFill>
                      <a:srgbClr val="FF8000"/>
                    </a:solidFill>
                    <a:latin typeface="Arial"/>
                  </a:endParaRPr>
                </a:p>
              </p:txBody>
            </p:sp>
            <p:grpSp>
              <p:nvGrpSpPr>
                <p:cNvPr id="11" name="Group 10">
                  <a:extLst>
                    <a:ext uri="{FF2B5EF4-FFF2-40B4-BE49-F238E27FC236}">
                      <a16:creationId xmlns:a16="http://schemas.microsoft.com/office/drawing/2014/main" id="{D6C47096-443A-694A-0B83-C7C7074AC28B}"/>
                    </a:ext>
                  </a:extLst>
                </p:cNvPr>
                <p:cNvGrpSpPr/>
                <p:nvPr/>
              </p:nvGrpSpPr>
              <p:grpSpPr>
                <a:xfrm>
                  <a:off x="1153099" y="2387696"/>
                  <a:ext cx="600675" cy="1372250"/>
                  <a:chOff x="1310946" y="2421747"/>
                  <a:chExt cx="265909" cy="1349625"/>
                </a:xfrm>
              </p:grpSpPr>
              <p:grpSp>
                <p:nvGrpSpPr>
                  <p:cNvPr id="77" name="Group 35"/>
                  <p:cNvGrpSpPr/>
                  <p:nvPr/>
                </p:nvGrpSpPr>
                <p:grpSpPr>
                  <a:xfrm>
                    <a:off x="1310946" y="2421747"/>
                    <a:ext cx="265909" cy="1349625"/>
                    <a:chOff x="1233440" y="2782506"/>
                    <a:chExt cx="440378" cy="2038499"/>
                  </a:xfrm>
                </p:grpSpPr>
                <p:sp>
                  <p:nvSpPr>
                    <p:cNvPr id="78" name="CustomShape 36"/>
                    <p:cNvSpPr/>
                    <p:nvPr/>
                  </p:nvSpPr>
                  <p:spPr>
                    <a:xfrm>
                      <a:off x="1442305" y="2782506"/>
                      <a:ext cx="33518" cy="925531"/>
                    </a:xfrm>
                    <a:prstGeom prst="rect">
                      <a:avLst/>
                    </a:prstGeom>
                    <a:noFill/>
                    <a:ln w="19050">
                      <a:solidFill>
                        <a:srgbClr val="008000"/>
                      </a:solidFill>
                      <a:round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/>
                  </p:style>
                </p:sp>
                <p:sp>
                  <p:nvSpPr>
                    <p:cNvPr id="79" name="CustomShape 37"/>
                    <p:cNvSpPr/>
                    <p:nvPr/>
                  </p:nvSpPr>
                  <p:spPr>
                    <a:xfrm>
                      <a:off x="1233440" y="4385318"/>
                      <a:ext cx="440378" cy="43568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/>
                  </p:style>
                  <p:txBody>
                    <a:bodyPr lIns="79412" tIns="39706" rIns="79412" bIns="39706">
                      <a:noAutofit/>
                    </a:bodyPr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spc="-1" dirty="0">
                          <a:solidFill>
                            <a:srgbClr val="168253"/>
                          </a:solidFill>
                          <a:latin typeface="Arial"/>
                        </a:rPr>
                        <a:t>SC_A</a:t>
                      </a:r>
                    </a:p>
                  </p:txBody>
                </p:sp>
              </p:grpSp>
              <p:cxnSp>
                <p:nvCxnSpPr>
                  <p:cNvPr id="3" name="Straight Connector 2">
                    <a:extLst>
                      <a:ext uri="{FF2B5EF4-FFF2-40B4-BE49-F238E27FC236}">
                        <a16:creationId xmlns:a16="http://schemas.microsoft.com/office/drawing/2014/main" id="{01B80A03-CCE7-CCC5-B5DB-A5799624B5C5}"/>
                      </a:ext>
                    </a:extLst>
                  </p:cNvPr>
                  <p:cNvCxnSpPr>
                    <a:cxnSpLocks/>
                    <a:stCxn id="79" idx="0"/>
                    <a:endCxn id="78" idx="2"/>
                  </p:cNvCxnSpPr>
                  <p:nvPr/>
                </p:nvCxnSpPr>
                <p:spPr>
                  <a:xfrm flipV="1">
                    <a:off x="1443901" y="3034512"/>
                    <a:ext cx="3282" cy="448406"/>
                  </a:xfrm>
                  <a:prstGeom prst="line">
                    <a:avLst/>
                  </a:prstGeom>
                  <a:ln w="9525" cap="flat" cmpd="sng" algn="ctr">
                    <a:solidFill>
                      <a:schemeClr val="accent6"/>
                    </a:solidFill>
                    <a:prstDash val="solid"/>
                    <a:round/>
                    <a:headEnd type="none" w="med" len="med"/>
                    <a:tailEnd type="arrow" w="med" len="med"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" name="Group 11">
                  <a:extLst>
                    <a:ext uri="{FF2B5EF4-FFF2-40B4-BE49-F238E27FC236}">
                      <a16:creationId xmlns:a16="http://schemas.microsoft.com/office/drawing/2014/main" id="{80C5ECF8-0ABB-BDC7-E14E-709610191CA0}"/>
                    </a:ext>
                  </a:extLst>
                </p:cNvPr>
                <p:cNvGrpSpPr/>
                <p:nvPr/>
              </p:nvGrpSpPr>
              <p:grpSpPr>
                <a:xfrm>
                  <a:off x="4402916" y="2523354"/>
                  <a:ext cx="605849" cy="1186793"/>
                  <a:chOff x="1191303" y="2441493"/>
                  <a:chExt cx="610619" cy="1201017"/>
                </a:xfrm>
              </p:grpSpPr>
              <p:grpSp>
                <p:nvGrpSpPr>
                  <p:cNvPr id="13" name="Group 35">
                    <a:extLst>
                      <a:ext uri="{FF2B5EF4-FFF2-40B4-BE49-F238E27FC236}">
                        <a16:creationId xmlns:a16="http://schemas.microsoft.com/office/drawing/2014/main" id="{7CF8E1C3-46D9-42B6-C542-18165A8CDA42}"/>
                      </a:ext>
                    </a:extLst>
                  </p:cNvPr>
                  <p:cNvGrpSpPr/>
                  <p:nvPr/>
                </p:nvGrpSpPr>
                <p:grpSpPr>
                  <a:xfrm>
                    <a:off x="1191303" y="2441493"/>
                    <a:ext cx="610619" cy="1201017"/>
                    <a:chOff x="1035296" y="2812328"/>
                    <a:chExt cx="1011261" cy="1814037"/>
                  </a:xfrm>
                </p:grpSpPr>
                <p:sp>
                  <p:nvSpPr>
                    <p:cNvPr id="15" name="CustomShape 36">
                      <a:extLst>
                        <a:ext uri="{FF2B5EF4-FFF2-40B4-BE49-F238E27FC236}">
                          <a16:creationId xmlns:a16="http://schemas.microsoft.com/office/drawing/2014/main" id="{B8B57F2D-B0A1-4982-6765-D4547D8809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59372" y="2812328"/>
                      <a:ext cx="183154" cy="570594"/>
                    </a:xfrm>
                    <a:prstGeom prst="rect">
                      <a:avLst/>
                    </a:prstGeom>
                    <a:noFill/>
                    <a:ln w="19050">
                      <a:solidFill>
                        <a:srgbClr val="008000"/>
                      </a:solidFill>
                      <a:round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/>
                  </p:style>
                </p:sp>
                <p:sp>
                  <p:nvSpPr>
                    <p:cNvPr id="16" name="CustomShape 37">
                      <a:extLst>
                        <a:ext uri="{FF2B5EF4-FFF2-40B4-BE49-F238E27FC236}">
                          <a16:creationId xmlns:a16="http://schemas.microsoft.com/office/drawing/2014/main" id="{D72AF8C6-9CB3-D549-BDC8-D57F24938F9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35296" y="4183373"/>
                      <a:ext cx="1011261" cy="44299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/>
                  </p:style>
                  <p:txBody>
                    <a:bodyPr lIns="79412" tIns="39706" rIns="79412" bIns="39706">
                      <a:noAutofit/>
                    </a:bodyPr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spc="-1" dirty="0">
                          <a:solidFill>
                            <a:srgbClr val="168253"/>
                          </a:solidFill>
                          <a:latin typeface="Arial"/>
                        </a:rPr>
                        <a:t>SC_C</a:t>
                      </a:r>
                    </a:p>
                  </p:txBody>
                </p:sp>
              </p:grpSp>
              <p:cxnSp>
                <p:nvCxnSpPr>
                  <p:cNvPr id="14" name="Straight Connector 13">
                    <a:extLst>
                      <a:ext uri="{FF2B5EF4-FFF2-40B4-BE49-F238E27FC236}">
                        <a16:creationId xmlns:a16="http://schemas.microsoft.com/office/drawing/2014/main" id="{E54D5E5B-0147-2A32-2A75-AE3B4472BAD5}"/>
                      </a:ext>
                    </a:extLst>
                  </p:cNvPr>
                  <p:cNvCxnSpPr>
                    <a:cxnSpLocks/>
                    <a:stCxn id="16" idx="0"/>
                    <a:endCxn id="15" idx="2"/>
                  </p:cNvCxnSpPr>
                  <p:nvPr/>
                </p:nvCxnSpPr>
                <p:spPr>
                  <a:xfrm flipV="1">
                    <a:off x="1496613" y="2819265"/>
                    <a:ext cx="6051" cy="529953"/>
                  </a:xfrm>
                  <a:prstGeom prst="line">
                    <a:avLst/>
                  </a:prstGeom>
                  <a:ln w="9525" cap="flat" cmpd="sng" algn="ctr">
                    <a:solidFill>
                      <a:schemeClr val="accent6"/>
                    </a:solidFill>
                    <a:prstDash val="solid"/>
                    <a:round/>
                    <a:headEnd type="none" w="med" len="med"/>
                    <a:tailEnd type="arrow" w="med" len="med"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2" name="Group 121">
                  <a:extLst>
                    <a:ext uri="{FF2B5EF4-FFF2-40B4-BE49-F238E27FC236}">
                      <a16:creationId xmlns:a16="http://schemas.microsoft.com/office/drawing/2014/main" id="{F6541665-79EA-CEC1-8C47-1C99BE963242}"/>
                    </a:ext>
                  </a:extLst>
                </p:cNvPr>
                <p:cNvGrpSpPr/>
                <p:nvPr/>
              </p:nvGrpSpPr>
              <p:grpSpPr>
                <a:xfrm>
                  <a:off x="5473985" y="1597283"/>
                  <a:ext cx="1144701" cy="2056955"/>
                  <a:chOff x="5199605" y="1597282"/>
                  <a:chExt cx="1144701" cy="2056955"/>
                </a:xfrm>
              </p:grpSpPr>
              <p:sp>
                <p:nvSpPr>
                  <p:cNvPr id="116" name="CustomShape 36">
                    <a:extLst>
                      <a:ext uri="{FF2B5EF4-FFF2-40B4-BE49-F238E27FC236}">
                        <a16:creationId xmlns:a16="http://schemas.microsoft.com/office/drawing/2014/main" id="{1A3DAD21-B636-FD1F-6050-6C4D0981176C}"/>
                      </a:ext>
                    </a:extLst>
                  </p:cNvPr>
                  <p:cNvSpPr/>
                  <p:nvPr/>
                </p:nvSpPr>
                <p:spPr>
                  <a:xfrm>
                    <a:off x="5478619" y="1597282"/>
                    <a:ext cx="109728" cy="2049625"/>
                  </a:xfrm>
                  <a:prstGeom prst="rect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</p:sp>
              <p:sp>
                <p:nvSpPr>
                  <p:cNvPr id="117" name="CustomShape 36">
                    <a:extLst>
                      <a:ext uri="{FF2B5EF4-FFF2-40B4-BE49-F238E27FC236}">
                        <a16:creationId xmlns:a16="http://schemas.microsoft.com/office/drawing/2014/main" id="{34F4B3DA-D260-A47F-0AD4-3B71739A04CD}"/>
                      </a:ext>
                    </a:extLst>
                  </p:cNvPr>
                  <p:cNvSpPr/>
                  <p:nvPr/>
                </p:nvSpPr>
                <p:spPr>
                  <a:xfrm>
                    <a:off x="5755715" y="1604611"/>
                    <a:ext cx="509525" cy="2049626"/>
                  </a:xfrm>
                  <a:prstGeom prst="rect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</p:sp>
              <p:sp>
                <p:nvSpPr>
                  <p:cNvPr id="119" name="TextBox 118">
                    <a:extLst>
                      <a:ext uri="{FF2B5EF4-FFF2-40B4-BE49-F238E27FC236}">
                        <a16:creationId xmlns:a16="http://schemas.microsoft.com/office/drawing/2014/main" id="{2EABC13D-B6BB-B5D8-3717-A5CC96B4BC57}"/>
                      </a:ext>
                    </a:extLst>
                  </p:cNvPr>
                  <p:cNvSpPr txBox="1"/>
                  <p:nvPr/>
                </p:nvSpPr>
                <p:spPr>
                  <a:xfrm rot="10800000">
                    <a:off x="5199605" y="1948313"/>
                    <a:ext cx="461665" cy="1110689"/>
                  </a:xfrm>
                  <a:prstGeom prst="rect">
                    <a:avLst/>
                  </a:prstGeom>
                  <a:noFill/>
                </p:spPr>
                <p:txBody>
                  <a:bodyPr vert="eaVert" wrap="none" rtlCol="0">
                    <a:spAutoFit/>
                  </a:bodyPr>
                  <a:lstStyle/>
                  <a:p>
                    <a:r>
                      <a:rPr lang="en-US" dirty="0" err="1"/>
                      <a:t>PreShower</a:t>
                    </a:r>
                    <a:endParaRPr lang="en-US" dirty="0"/>
                  </a:p>
                </p:txBody>
              </p:sp>
              <p:sp>
                <p:nvSpPr>
                  <p:cNvPr id="120" name="TextBox 119">
                    <a:extLst>
                      <a:ext uri="{FF2B5EF4-FFF2-40B4-BE49-F238E27FC236}">
                        <a16:creationId xmlns:a16="http://schemas.microsoft.com/office/drawing/2014/main" id="{47DA60B8-8099-B5EE-1669-DEFBEB85BC3F}"/>
                      </a:ext>
                    </a:extLst>
                  </p:cNvPr>
                  <p:cNvSpPr txBox="1"/>
                  <p:nvPr/>
                </p:nvSpPr>
                <p:spPr>
                  <a:xfrm rot="10800000">
                    <a:off x="5605642" y="1948312"/>
                    <a:ext cx="738664" cy="1545171"/>
                  </a:xfrm>
                  <a:prstGeom prst="rect">
                    <a:avLst/>
                  </a:prstGeom>
                  <a:noFill/>
                </p:spPr>
                <p:txBody>
                  <a:bodyPr vert="eaVert" wrap="square" rtlCol="0">
                    <a:spAutoFit/>
                  </a:bodyPr>
                  <a:lstStyle/>
                  <a:p>
                    <a:pPr algn="ctr"/>
                    <a:r>
                      <a:rPr lang="en-US" dirty="0"/>
                      <a:t>Shower</a:t>
                    </a:r>
                  </a:p>
                  <a:p>
                    <a:pPr algn="ctr"/>
                    <a:r>
                      <a:rPr lang="en-US" dirty="0"/>
                      <a:t>(not to scale)</a:t>
                    </a:r>
                  </a:p>
                </p:txBody>
              </p:sp>
            </p:grpSp>
            <p:grpSp>
              <p:nvGrpSpPr>
                <p:cNvPr id="128" name="Group 127">
                  <a:extLst>
                    <a:ext uri="{FF2B5EF4-FFF2-40B4-BE49-F238E27FC236}">
                      <a16:creationId xmlns:a16="http://schemas.microsoft.com/office/drawing/2014/main" id="{6C783EC5-2AB5-403D-7ADA-959F998DDDE0}"/>
                    </a:ext>
                  </a:extLst>
                </p:cNvPr>
                <p:cNvGrpSpPr/>
                <p:nvPr/>
              </p:nvGrpSpPr>
              <p:grpSpPr>
                <a:xfrm>
                  <a:off x="5155876" y="2262044"/>
                  <a:ext cx="636217" cy="1749910"/>
                  <a:chOff x="1298309" y="2436506"/>
                  <a:chExt cx="610619" cy="1460013"/>
                </a:xfrm>
              </p:grpSpPr>
              <p:grpSp>
                <p:nvGrpSpPr>
                  <p:cNvPr id="129" name="Group 35">
                    <a:extLst>
                      <a:ext uri="{FF2B5EF4-FFF2-40B4-BE49-F238E27FC236}">
                        <a16:creationId xmlns:a16="http://schemas.microsoft.com/office/drawing/2014/main" id="{9F6490CA-E412-3C21-A226-CCF457B76D8C}"/>
                      </a:ext>
                    </a:extLst>
                  </p:cNvPr>
                  <p:cNvGrpSpPr/>
                  <p:nvPr/>
                </p:nvGrpSpPr>
                <p:grpSpPr>
                  <a:xfrm>
                    <a:off x="1298309" y="2436506"/>
                    <a:ext cx="610619" cy="1460013"/>
                    <a:chOff x="1212513" y="2804808"/>
                    <a:chExt cx="1011261" cy="2205232"/>
                  </a:xfrm>
                </p:grpSpPr>
                <p:sp>
                  <p:nvSpPr>
                    <p:cNvPr id="131" name="CustomShape 36">
                      <a:extLst>
                        <a:ext uri="{FF2B5EF4-FFF2-40B4-BE49-F238E27FC236}">
                          <a16:creationId xmlns:a16="http://schemas.microsoft.com/office/drawing/2014/main" id="{3E232338-424D-BBAA-54FD-078C7D898A8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10231" y="2804808"/>
                      <a:ext cx="174412" cy="1171793"/>
                    </a:xfrm>
                    <a:prstGeom prst="rect">
                      <a:avLst/>
                    </a:prstGeom>
                    <a:noFill/>
                    <a:ln w="19050">
                      <a:solidFill>
                        <a:srgbClr val="008000"/>
                      </a:solidFill>
                      <a:round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/>
                  </p:style>
                </p:sp>
                <p:sp>
                  <p:nvSpPr>
                    <p:cNvPr id="132" name="CustomShape 37">
                      <a:extLst>
                        <a:ext uri="{FF2B5EF4-FFF2-40B4-BE49-F238E27FC236}">
                          <a16:creationId xmlns:a16="http://schemas.microsoft.com/office/drawing/2014/main" id="{4E51A458-B3B7-B20B-B959-7ACC27FBC98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12513" y="4667103"/>
                      <a:ext cx="1011261" cy="34293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/>
                  </p:style>
                  <p:txBody>
                    <a:bodyPr lIns="79412" tIns="39706" rIns="79412" bIns="39706">
                      <a:noAutofit/>
                    </a:bodyPr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spc="-1" dirty="0">
                          <a:solidFill>
                            <a:srgbClr val="168253"/>
                          </a:solidFill>
                          <a:latin typeface="Arial"/>
                        </a:rPr>
                        <a:t>SC_D</a:t>
                      </a:r>
                    </a:p>
                  </p:txBody>
                </p:sp>
              </p:grpSp>
              <p:cxnSp>
                <p:nvCxnSpPr>
                  <p:cNvPr id="130" name="Straight Connector 129">
                    <a:extLst>
                      <a:ext uri="{FF2B5EF4-FFF2-40B4-BE49-F238E27FC236}">
                        <a16:creationId xmlns:a16="http://schemas.microsoft.com/office/drawing/2014/main" id="{8114D398-2335-6853-B011-438309F3A03B}"/>
                      </a:ext>
                    </a:extLst>
                  </p:cNvPr>
                  <p:cNvCxnSpPr>
                    <a:cxnSpLocks/>
                    <a:stCxn id="132" idx="0"/>
                    <a:endCxn id="131" idx="2"/>
                  </p:cNvCxnSpPr>
                  <p:nvPr/>
                </p:nvCxnSpPr>
                <p:spPr>
                  <a:xfrm flipH="1" flipV="1">
                    <a:off x="1530733" y="3212313"/>
                    <a:ext cx="72886" cy="457159"/>
                  </a:xfrm>
                  <a:prstGeom prst="line">
                    <a:avLst/>
                  </a:prstGeom>
                  <a:ln w="9525" cap="flat" cmpd="sng" algn="ctr">
                    <a:solidFill>
                      <a:schemeClr val="accent6"/>
                    </a:solidFill>
                    <a:prstDash val="solid"/>
                    <a:round/>
                    <a:headEnd type="none" w="med" len="med"/>
                    <a:tailEnd type="arrow" w="med" len="med"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8" name="CustomShape 36">
              <a:extLst>
                <a:ext uri="{FF2B5EF4-FFF2-40B4-BE49-F238E27FC236}">
                  <a16:creationId xmlns:a16="http://schemas.microsoft.com/office/drawing/2014/main" id="{52B936C4-EFDC-92D3-3B54-33DB5DDB6753}"/>
                </a:ext>
              </a:extLst>
            </p:cNvPr>
            <p:cNvSpPr/>
            <p:nvPr/>
          </p:nvSpPr>
          <p:spPr>
            <a:xfrm flipH="1">
              <a:off x="6267447" y="2277706"/>
              <a:ext cx="45719" cy="788223"/>
            </a:xfrm>
            <a:prstGeom prst="rect">
              <a:avLst/>
            </a:prstGeom>
            <a:noFill/>
            <a:ln w="19050">
              <a:solidFill>
                <a:srgbClr val="008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" name="CustomShape 37">
              <a:extLst>
                <a:ext uri="{FF2B5EF4-FFF2-40B4-BE49-F238E27FC236}">
                  <a16:creationId xmlns:a16="http://schemas.microsoft.com/office/drawing/2014/main" id="{328F9FDA-6407-CFEB-0D03-8859CB2CB729}"/>
                </a:ext>
              </a:extLst>
            </p:cNvPr>
            <p:cNvSpPr/>
            <p:nvPr/>
          </p:nvSpPr>
          <p:spPr>
            <a:xfrm>
              <a:off x="5991687" y="3654238"/>
              <a:ext cx="600675" cy="29329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79412" tIns="39706" rIns="79412" bIns="39706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200" spc="-1" dirty="0">
                  <a:solidFill>
                    <a:srgbClr val="168253"/>
                  </a:solidFill>
                  <a:latin typeface="Arial"/>
                </a:rPr>
                <a:t>SC_B</a:t>
              </a:r>
            </a:p>
          </p:txBody>
        </p: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062C54E-23A8-221B-49EA-5416E1969F7A}"/>
              </a:ext>
            </a:extLst>
          </p:cNvPr>
          <p:cNvCxnSpPr>
            <a:cxnSpLocks/>
            <a:stCxn id="9" idx="0"/>
            <a:endCxn id="8" idx="2"/>
          </p:cNvCxnSpPr>
          <p:nvPr/>
        </p:nvCxnSpPr>
        <p:spPr>
          <a:xfrm flipH="1" flipV="1">
            <a:off x="6290306" y="3095809"/>
            <a:ext cx="1719" cy="588309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49EFB64-34C1-2438-0126-5EC016168C9A}"/>
              </a:ext>
            </a:extLst>
          </p:cNvPr>
          <p:cNvCxnSpPr>
            <a:cxnSpLocks/>
          </p:cNvCxnSpPr>
          <p:nvPr/>
        </p:nvCxnSpPr>
        <p:spPr>
          <a:xfrm>
            <a:off x="0" y="2689547"/>
            <a:ext cx="12209031" cy="545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Line 4">
            <a:extLst>
              <a:ext uri="{FF2B5EF4-FFF2-40B4-BE49-F238E27FC236}">
                <a16:creationId xmlns:a16="http://schemas.microsoft.com/office/drawing/2014/main" id="{27818D47-ED03-8074-0F35-118A18F4F96B}"/>
              </a:ext>
            </a:extLst>
          </p:cNvPr>
          <p:cNvSpPr/>
          <p:nvPr/>
        </p:nvSpPr>
        <p:spPr>
          <a:xfrm>
            <a:off x="10968165" y="3381814"/>
            <a:ext cx="15157" cy="607308"/>
          </a:xfrm>
          <a:prstGeom prst="line">
            <a:avLst/>
          </a:prstGeom>
          <a:ln w="19050">
            <a:solidFill>
              <a:srgbClr val="3465A4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CFA33C2-5696-9184-F411-423F1487D7C0}"/>
              </a:ext>
            </a:extLst>
          </p:cNvPr>
          <p:cNvGrpSpPr/>
          <p:nvPr/>
        </p:nvGrpSpPr>
        <p:grpSpPr>
          <a:xfrm>
            <a:off x="9923013" y="650535"/>
            <a:ext cx="2112670" cy="3648243"/>
            <a:chOff x="9923013" y="623103"/>
            <a:chExt cx="2112670" cy="364824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2A7864F-E049-05C9-1C3E-E1994A0CBCB5}"/>
                </a:ext>
              </a:extLst>
            </p:cNvPr>
            <p:cNvGrpSpPr/>
            <p:nvPr/>
          </p:nvGrpSpPr>
          <p:grpSpPr>
            <a:xfrm>
              <a:off x="9923013" y="623103"/>
              <a:ext cx="2112670" cy="3327209"/>
              <a:chOff x="9035504" y="673545"/>
              <a:chExt cx="2112670" cy="3327209"/>
            </a:xfrm>
          </p:grpSpPr>
          <p:grpSp>
            <p:nvGrpSpPr>
              <p:cNvPr id="65" name="Group 23"/>
              <p:cNvGrpSpPr/>
              <p:nvPr/>
            </p:nvGrpSpPr>
            <p:grpSpPr>
              <a:xfrm>
                <a:off x="9035504" y="1676655"/>
                <a:ext cx="2112670" cy="1875910"/>
                <a:chOff x="9732240" y="1900209"/>
                <a:chExt cx="2394360" cy="2126031"/>
              </a:xfrm>
            </p:grpSpPr>
            <p:sp>
              <p:nvSpPr>
                <p:cNvPr id="66" name="CustomShape 24"/>
                <p:cNvSpPr/>
                <p:nvPr/>
              </p:nvSpPr>
              <p:spPr>
                <a:xfrm rot="1831200">
                  <a:off x="10287360" y="1963080"/>
                  <a:ext cx="1279440" cy="1096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9" h="3052">
                      <a:moveTo>
                        <a:pt x="888" y="2"/>
                      </a:moveTo>
                      <a:lnTo>
                        <a:pt x="2666" y="0"/>
                      </a:lnTo>
                      <a:lnTo>
                        <a:pt x="3558" y="1522"/>
                      </a:lnTo>
                      <a:lnTo>
                        <a:pt x="2669" y="3049"/>
                      </a:lnTo>
                      <a:lnTo>
                        <a:pt x="892" y="3051"/>
                      </a:lnTo>
                      <a:lnTo>
                        <a:pt x="0" y="1527"/>
                      </a:lnTo>
                      <a:lnTo>
                        <a:pt x="888" y="2"/>
                      </a:lnTo>
                    </a:path>
                  </a:pathLst>
                </a:custGeom>
                <a:noFill/>
                <a:ln w="36720">
                  <a:solidFill>
                    <a:srgbClr val="3465A4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7" name="CustomShape 25"/>
                <p:cNvSpPr/>
                <p:nvPr/>
              </p:nvSpPr>
              <p:spPr>
                <a:xfrm rot="1831200">
                  <a:off x="9732240" y="2909880"/>
                  <a:ext cx="1279440" cy="1096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9" h="3052">
                      <a:moveTo>
                        <a:pt x="888" y="2"/>
                      </a:moveTo>
                      <a:lnTo>
                        <a:pt x="2666" y="0"/>
                      </a:lnTo>
                      <a:lnTo>
                        <a:pt x="3558" y="1522"/>
                      </a:lnTo>
                      <a:lnTo>
                        <a:pt x="2670" y="3048"/>
                      </a:lnTo>
                      <a:lnTo>
                        <a:pt x="892" y="3051"/>
                      </a:lnTo>
                      <a:lnTo>
                        <a:pt x="0" y="1527"/>
                      </a:lnTo>
                      <a:lnTo>
                        <a:pt x="888" y="2"/>
                      </a:lnTo>
                    </a:path>
                  </a:pathLst>
                </a:custGeom>
                <a:noFill/>
                <a:ln w="36720">
                  <a:solidFill>
                    <a:srgbClr val="3465A4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8" name="CustomShape 26"/>
                <p:cNvSpPr/>
                <p:nvPr/>
              </p:nvSpPr>
              <p:spPr>
                <a:xfrm rot="1831200">
                  <a:off x="10834920" y="2929320"/>
                  <a:ext cx="1279440" cy="1096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9" h="3052">
                      <a:moveTo>
                        <a:pt x="888" y="2"/>
                      </a:moveTo>
                      <a:lnTo>
                        <a:pt x="2666" y="0"/>
                      </a:lnTo>
                      <a:lnTo>
                        <a:pt x="3558" y="1522"/>
                      </a:lnTo>
                      <a:lnTo>
                        <a:pt x="2669" y="3049"/>
                      </a:lnTo>
                      <a:lnTo>
                        <a:pt x="892" y="3051"/>
                      </a:lnTo>
                      <a:lnTo>
                        <a:pt x="0" y="1528"/>
                      </a:lnTo>
                      <a:lnTo>
                        <a:pt x="888" y="2"/>
                      </a:lnTo>
                    </a:path>
                  </a:pathLst>
                </a:custGeom>
                <a:noFill/>
                <a:ln w="36720">
                  <a:solidFill>
                    <a:srgbClr val="3465A4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9" name="CustomShape 27"/>
                <p:cNvSpPr/>
                <p:nvPr/>
              </p:nvSpPr>
              <p:spPr>
                <a:xfrm>
                  <a:off x="10298160" y="2107440"/>
                  <a:ext cx="1279800" cy="34632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79412" tIns="39706" rIns="79412" bIns="39706">
                  <a:noAutofit/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412" spc="-1">
                      <a:solidFill>
                        <a:srgbClr val="355269"/>
                      </a:solidFill>
                      <a:latin typeface="Arial"/>
                    </a:rPr>
                    <a:t>Shower</a:t>
                  </a:r>
                </a:p>
              </p:txBody>
            </p:sp>
            <p:sp>
              <p:nvSpPr>
                <p:cNvPr id="70" name="CustomShape 28"/>
                <p:cNvSpPr/>
                <p:nvPr/>
              </p:nvSpPr>
              <p:spPr>
                <a:xfrm>
                  <a:off x="10342113" y="1900209"/>
                  <a:ext cx="1279800" cy="346321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79412" tIns="39706" rIns="79412" bIns="39706">
                  <a:noAutofit/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588" spc="-1" dirty="0">
                      <a:solidFill>
                        <a:srgbClr val="355269"/>
                      </a:solidFill>
                      <a:latin typeface="Arial"/>
                    </a:rPr>
                    <a:t>top</a:t>
                  </a:r>
                </a:p>
              </p:txBody>
            </p:sp>
            <p:sp>
              <p:nvSpPr>
                <p:cNvPr id="71" name="CustomShape 29"/>
                <p:cNvSpPr/>
                <p:nvPr/>
              </p:nvSpPr>
              <p:spPr>
                <a:xfrm>
                  <a:off x="9749520" y="3284280"/>
                  <a:ext cx="1279800" cy="34632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79412" tIns="39706" rIns="79412" bIns="39706">
                  <a:noAutofit/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588" spc="-1">
                      <a:solidFill>
                        <a:srgbClr val="355269"/>
                      </a:solidFill>
                      <a:latin typeface="Arial"/>
                    </a:rPr>
                    <a:t>left</a:t>
                  </a:r>
                </a:p>
              </p:txBody>
            </p:sp>
            <p:sp>
              <p:nvSpPr>
                <p:cNvPr id="72" name="CustomShape 30"/>
                <p:cNvSpPr/>
                <p:nvPr/>
              </p:nvSpPr>
              <p:spPr>
                <a:xfrm>
                  <a:off x="10846800" y="3284280"/>
                  <a:ext cx="1279800" cy="34632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79412" tIns="39706" rIns="79412" bIns="39706">
                  <a:noAutofit/>
                </a:bodyPr>
                <a:lstStyle/>
                <a:p>
                  <a:pPr algn="ctr"/>
                  <a:r>
                    <a:rPr lang="en-US" sz="1588" spc="-1">
                      <a:solidFill>
                        <a:srgbClr val="355269"/>
                      </a:solidFill>
                      <a:latin typeface="Arial"/>
                    </a:rPr>
                    <a:t>right</a:t>
                  </a:r>
                </a:p>
              </p:txBody>
            </p:sp>
          </p:grpSp>
          <p:sp>
            <p:nvSpPr>
              <p:cNvPr id="87" name="TextShape 45"/>
              <p:cNvSpPr txBox="1"/>
              <p:nvPr/>
            </p:nvSpPr>
            <p:spPr>
              <a:xfrm>
                <a:off x="9515879" y="673545"/>
                <a:ext cx="1129553" cy="256024"/>
              </a:xfrm>
              <a:prstGeom prst="rect">
                <a:avLst/>
              </a:prstGeom>
              <a:gradFill rotWithShape="0">
                <a:gsLst>
                  <a:gs pos="0">
                    <a:srgbClr val="FFFF00"/>
                  </a:gs>
                  <a:gs pos="67000">
                    <a:srgbClr val="FFBF00"/>
                  </a:gs>
                  <a:gs pos="100000">
                    <a:srgbClr val="FFBF00"/>
                  </a:gs>
                </a:gsLst>
                <a:path path="circle">
                  <a:fillToRect l="82000" t="16000" r="18000" b="84000"/>
                </a:path>
              </a:gradFill>
              <a:ln>
                <a:noFill/>
              </a:ln>
            </p:spPr>
            <p:txBody>
              <a:bodyPr lIns="79412" tIns="39706" rIns="79412" bIns="39706">
                <a:noAutofit/>
              </a:bodyPr>
              <a:lstStyle/>
              <a:p>
                <a:pPr algn="ctr"/>
                <a:r>
                  <a:rPr lang="en-US" sz="1235" spc="-1" dirty="0" err="1">
                    <a:latin typeface="Arial"/>
                  </a:rPr>
                  <a:t>frontview</a:t>
                </a:r>
                <a:endParaRPr lang="en-US" sz="1235" spc="-1" dirty="0">
                  <a:latin typeface="Arial"/>
                </a:endParaRPr>
              </a:p>
            </p:txBody>
          </p:sp>
          <p:sp>
            <p:nvSpPr>
              <p:cNvPr id="150" name="CustomShape 36">
                <a:extLst>
                  <a:ext uri="{FF2B5EF4-FFF2-40B4-BE49-F238E27FC236}">
                    <a16:creationId xmlns:a16="http://schemas.microsoft.com/office/drawing/2014/main" id="{47FD295B-7FEB-1950-74E2-AB4504C91A30}"/>
                  </a:ext>
                </a:extLst>
              </p:cNvPr>
              <p:cNvSpPr/>
              <p:nvPr/>
            </p:nvSpPr>
            <p:spPr>
              <a:xfrm>
                <a:off x="9872181" y="2318154"/>
                <a:ext cx="434827" cy="820243"/>
              </a:xfrm>
              <a:prstGeom prst="rect">
                <a:avLst/>
              </a:prstGeom>
              <a:noFill/>
              <a:ln w="19050">
                <a:solidFill>
                  <a:srgbClr val="008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1" name="CustomShape 37">
                <a:extLst>
                  <a:ext uri="{FF2B5EF4-FFF2-40B4-BE49-F238E27FC236}">
                    <a16:creationId xmlns:a16="http://schemas.microsoft.com/office/drawing/2014/main" id="{6C60712E-3E20-E867-45C4-8B58555E2180}"/>
                  </a:ext>
                </a:extLst>
              </p:cNvPr>
              <p:cNvSpPr/>
              <p:nvPr/>
            </p:nvSpPr>
            <p:spPr>
              <a:xfrm>
                <a:off x="9341168" y="3725150"/>
                <a:ext cx="636217" cy="2756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79412" tIns="39706" rIns="79412" bIns="39706">
                <a:no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200" spc="-1" dirty="0">
                    <a:solidFill>
                      <a:srgbClr val="168253"/>
                    </a:solidFill>
                    <a:latin typeface="Arial"/>
                  </a:rPr>
                  <a:t>SC_B</a:t>
                </a:r>
              </a:p>
            </p:txBody>
          </p:sp>
          <p:cxnSp>
            <p:nvCxnSpPr>
              <p:cNvPr id="153" name="Straight Arrow Connector 152">
                <a:extLst>
                  <a:ext uri="{FF2B5EF4-FFF2-40B4-BE49-F238E27FC236}">
                    <a16:creationId xmlns:a16="http://schemas.microsoft.com/office/drawing/2014/main" id="{A31D7F94-A4D4-1DF0-6CC6-7017DDC2BD1C}"/>
                  </a:ext>
                </a:extLst>
              </p:cNvPr>
              <p:cNvCxnSpPr>
                <a:cxnSpLocks/>
                <a:stCxn id="151" idx="0"/>
              </p:cNvCxnSpPr>
              <p:nvPr/>
            </p:nvCxnSpPr>
            <p:spPr>
              <a:xfrm flipV="1">
                <a:off x="9659277" y="3139570"/>
                <a:ext cx="254912" cy="58558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32" name="TextShape 31">
              <a:extLst>
                <a:ext uri="{FF2B5EF4-FFF2-40B4-BE49-F238E27FC236}">
                  <a16:creationId xmlns:a16="http://schemas.microsoft.com/office/drawing/2014/main" id="{8BAD80C2-CAA8-FF5F-ADC6-80D260C8DB73}"/>
                </a:ext>
              </a:extLst>
            </p:cNvPr>
            <p:cNvSpPr txBox="1"/>
            <p:nvPr/>
          </p:nvSpPr>
          <p:spPr>
            <a:xfrm>
              <a:off x="10037746" y="3980177"/>
              <a:ext cx="1889768" cy="291169"/>
            </a:xfrm>
            <a:prstGeom prst="rect">
              <a:avLst/>
            </a:prstGeom>
            <a:gradFill rotWithShape="0">
              <a:gsLst>
                <a:gs pos="0">
                  <a:srgbClr val="FFFF00"/>
                </a:gs>
                <a:gs pos="100000">
                  <a:srgbClr val="81D41A"/>
                </a:gs>
              </a:gsLst>
              <a:lin ang="3600000"/>
            </a:gradFill>
            <a:ln w="36720">
              <a:solidFill>
                <a:srgbClr val="3465A4"/>
              </a:solidFill>
              <a:round/>
            </a:ln>
          </p:spPr>
          <p:txBody>
            <a:bodyPr lIns="79412" tIns="39706" rIns="79412" bIns="39706">
              <a:noAutofit/>
            </a:bodyPr>
            <a:lstStyle/>
            <a:p>
              <a:r>
                <a:rPr lang="en-US" sz="1200" spc="-1">
                  <a:latin typeface="Arial"/>
                </a:rPr>
                <a:t>sum of 3 shower blocks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16331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32"/>
          <p:cNvSpPr txBox="1"/>
          <p:nvPr/>
        </p:nvSpPr>
        <p:spPr>
          <a:xfrm>
            <a:off x="247501" y="122166"/>
            <a:ext cx="7581899" cy="531424"/>
          </a:xfrm>
          <a:prstGeom prst="rect">
            <a:avLst/>
          </a:prstGeom>
          <a:noFill/>
          <a:ln>
            <a:noFill/>
          </a:ln>
        </p:spPr>
        <p:txBody>
          <a:bodyPr lIns="79412" tIns="39706" rIns="79412" bIns="39706">
            <a:noAutofit/>
          </a:bodyPr>
          <a:lstStyle/>
          <a:p>
            <a:r>
              <a:rPr lang="en-US" sz="2000" b="1" spc="-1" dirty="0">
                <a:latin typeface="Arial"/>
              </a:rPr>
              <a:t>High rate (current) detector layout (Hall C beam-right 18 deg)</a:t>
            </a:r>
          </a:p>
        </p:txBody>
      </p:sp>
      <p:sp>
        <p:nvSpPr>
          <p:cNvPr id="101" name="TextShape 59"/>
          <p:cNvSpPr txBox="1"/>
          <p:nvPr/>
        </p:nvSpPr>
        <p:spPr>
          <a:xfrm>
            <a:off x="204651" y="4646085"/>
            <a:ext cx="8042097" cy="2173982"/>
          </a:xfrm>
          <a:prstGeom prst="rect">
            <a:avLst/>
          </a:prstGeom>
          <a:noFill/>
          <a:ln>
            <a:noFill/>
          </a:ln>
        </p:spPr>
        <p:txBody>
          <a:bodyPr lIns="79412" tIns="39706" rIns="79412" bIns="39706">
            <a:noAutofit/>
          </a:bodyPr>
          <a:lstStyle/>
          <a:p>
            <a:r>
              <a:rPr lang="en-US" sz="1400" b="1" spc="-1" dirty="0">
                <a:latin typeface="Arial"/>
              </a:rPr>
              <a:t>List of Detectors (From upstream to downstream):</a:t>
            </a:r>
          </a:p>
          <a:p>
            <a:r>
              <a:rPr lang="en-US" sz="1400" b="1" spc="-1" dirty="0">
                <a:solidFill>
                  <a:srgbClr val="7030A0"/>
                </a:solidFill>
                <a:latin typeface="Arial"/>
              </a:rPr>
              <a:t>GEM_00, GEM01;</a:t>
            </a:r>
            <a:r>
              <a:rPr lang="en-US" sz="1400" b="1" spc="-1" dirty="0">
                <a:latin typeface="Arial"/>
              </a:rPr>
              <a:t> </a:t>
            </a:r>
          </a:p>
          <a:p>
            <a:r>
              <a:rPr lang="en-US" sz="1400" b="1" spc="-1" dirty="0">
                <a:solidFill>
                  <a:schemeClr val="accent6"/>
                </a:solidFill>
                <a:latin typeface="Arial"/>
              </a:rPr>
              <a:t>SC_A (5cm (x) x 7.5cm(y) x 1cm)</a:t>
            </a:r>
            <a:r>
              <a:rPr lang="en-US" sz="1400" b="1" spc="-1" dirty="0">
                <a:latin typeface="Arial"/>
              </a:rPr>
              <a:t>, </a:t>
            </a:r>
            <a:r>
              <a:rPr lang="en-US" sz="1400" b="1" spc="-1" dirty="0">
                <a:solidFill>
                  <a:schemeClr val="accent2"/>
                </a:solidFill>
                <a:latin typeface="Arial"/>
              </a:rPr>
              <a:t>Cherenkov</a:t>
            </a:r>
            <a:r>
              <a:rPr lang="en-US" sz="1400" b="1" spc="-1" dirty="0">
                <a:latin typeface="Arial"/>
              </a:rPr>
              <a:t>;</a:t>
            </a:r>
          </a:p>
          <a:p>
            <a:r>
              <a:rPr lang="en-US" sz="1400" b="1" spc="-1" dirty="0">
                <a:solidFill>
                  <a:srgbClr val="7030A0"/>
                </a:solidFill>
                <a:latin typeface="Arial"/>
              </a:rPr>
              <a:t>GEM_10,GEM_11;</a:t>
            </a:r>
          </a:p>
          <a:p>
            <a:r>
              <a:rPr lang="en-US" sz="1400" b="1" spc="-1" dirty="0">
                <a:solidFill>
                  <a:schemeClr val="accent6"/>
                </a:solidFill>
                <a:latin typeface="Arial"/>
              </a:rPr>
              <a:t>SC_C (trapezoid shape: 3.5cm wide top side (at end tip, in hall y direction) and 5.5cm wide bottom side (connected to light guide), 18cm height (in hall x direction), 2cm thick);</a:t>
            </a:r>
          </a:p>
          <a:p>
            <a:r>
              <a:rPr lang="en-US" sz="1400" b="1" spc="-1" dirty="0">
                <a:solidFill>
                  <a:schemeClr val="accent6"/>
                </a:solidFill>
                <a:latin typeface="Arial"/>
              </a:rPr>
              <a:t>LASPD, SC_D (Kedi-6 preshower tile, 6.35cm side length hexagon, 2cm thick);</a:t>
            </a:r>
          </a:p>
          <a:p>
            <a:r>
              <a:rPr lang="en-US" sz="1400" b="1" spc="-1" dirty="0" err="1">
                <a:latin typeface="Arial"/>
              </a:rPr>
              <a:t>PreShower</a:t>
            </a:r>
            <a:r>
              <a:rPr lang="en-US" sz="1400" b="1" spc="-1" dirty="0">
                <a:latin typeface="Arial"/>
              </a:rPr>
              <a:t>: </a:t>
            </a:r>
            <a:r>
              <a:rPr lang="en-US" sz="1400" b="1" spc="-1" dirty="0" err="1">
                <a:latin typeface="Arial"/>
              </a:rPr>
              <a:t>Preshower_T</a:t>
            </a:r>
            <a:r>
              <a:rPr lang="en-US" sz="1400" b="1" spc="-1" dirty="0">
                <a:latin typeface="Arial"/>
              </a:rPr>
              <a:t>(SDU#2), </a:t>
            </a:r>
            <a:r>
              <a:rPr lang="en-US" sz="1400" b="1" spc="-1" dirty="0" err="1">
                <a:latin typeface="Arial"/>
              </a:rPr>
              <a:t>Preshower_left</a:t>
            </a:r>
            <a:r>
              <a:rPr lang="en-US" sz="1400" b="1" spc="-1" dirty="0">
                <a:latin typeface="Arial"/>
              </a:rPr>
              <a:t>(SDU#1), </a:t>
            </a:r>
            <a:r>
              <a:rPr lang="en-US" sz="1400" b="1" spc="-1" dirty="0" err="1">
                <a:latin typeface="Arial"/>
              </a:rPr>
              <a:t>Preshower_right</a:t>
            </a:r>
            <a:r>
              <a:rPr lang="en-US" sz="1400" b="1" spc="-1" dirty="0">
                <a:latin typeface="Arial"/>
              </a:rPr>
              <a:t>(THU#1);</a:t>
            </a:r>
          </a:p>
          <a:p>
            <a:r>
              <a:rPr lang="en-US" sz="1400" b="1" spc="-1" dirty="0">
                <a:latin typeface="Arial"/>
              </a:rPr>
              <a:t>Shower: </a:t>
            </a:r>
            <a:r>
              <a:rPr lang="en-US" sz="1400" b="1" spc="-1" dirty="0" err="1">
                <a:latin typeface="Arial"/>
              </a:rPr>
              <a:t>Shower_T</a:t>
            </a:r>
            <a:r>
              <a:rPr lang="en-US" sz="1400" b="1" spc="-1" dirty="0">
                <a:latin typeface="Arial"/>
              </a:rPr>
              <a:t>(SDU#5), </a:t>
            </a:r>
            <a:r>
              <a:rPr lang="en-US" sz="1400" b="1" spc="-1" dirty="0" err="1">
                <a:latin typeface="Arial"/>
              </a:rPr>
              <a:t>Shower_L</a:t>
            </a:r>
            <a:r>
              <a:rPr lang="en-US" sz="1400" b="1" spc="-1" dirty="0">
                <a:latin typeface="Arial"/>
              </a:rPr>
              <a:t>(SDU#4), </a:t>
            </a:r>
            <a:r>
              <a:rPr lang="en-US" sz="1400" b="1" spc="-1" dirty="0" err="1">
                <a:latin typeface="Arial"/>
              </a:rPr>
              <a:t>Shower_R</a:t>
            </a:r>
            <a:r>
              <a:rPr lang="en-US" sz="1400" b="1" spc="-1" dirty="0">
                <a:latin typeface="Arial"/>
              </a:rPr>
              <a:t>(THU#4);</a:t>
            </a:r>
          </a:p>
          <a:p>
            <a:r>
              <a:rPr lang="en-US" sz="1400" b="1" spc="-1" dirty="0">
                <a:solidFill>
                  <a:srgbClr val="92D050"/>
                </a:solidFill>
                <a:latin typeface="Arial"/>
              </a:rPr>
              <a:t>SC_B: (5cm(x) x 10cm(y) x 1cm)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CF64020-04D5-B066-F5E9-E18C0D3744CF}"/>
              </a:ext>
            </a:extLst>
          </p:cNvPr>
          <p:cNvGrpSpPr/>
          <p:nvPr/>
        </p:nvGrpSpPr>
        <p:grpSpPr>
          <a:xfrm>
            <a:off x="7242293" y="599082"/>
            <a:ext cx="2275217" cy="3930750"/>
            <a:chOff x="6554136" y="599082"/>
            <a:chExt cx="2275217" cy="3930750"/>
          </a:xfrm>
        </p:grpSpPr>
        <p:sp>
          <p:nvSpPr>
            <p:cNvPr id="55" name="CustomShape 13"/>
            <p:cNvSpPr/>
            <p:nvPr/>
          </p:nvSpPr>
          <p:spPr>
            <a:xfrm>
              <a:off x="7700118" y="2897894"/>
              <a:ext cx="1129235" cy="305576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79412" tIns="39706" rIns="79412" bIns="39706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588" spc="-1">
                  <a:solidFill>
                    <a:srgbClr val="2A6099"/>
                  </a:solidFill>
                  <a:latin typeface="Arial"/>
                </a:rPr>
                <a:t>right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0DFC49F-D99C-F89F-49CB-7E5A49A7791E}"/>
                </a:ext>
              </a:extLst>
            </p:cNvPr>
            <p:cNvGrpSpPr/>
            <p:nvPr/>
          </p:nvGrpSpPr>
          <p:grpSpPr>
            <a:xfrm>
              <a:off x="6554136" y="599082"/>
              <a:ext cx="2142586" cy="3930750"/>
              <a:chOff x="6700165" y="599082"/>
              <a:chExt cx="2142586" cy="3930750"/>
            </a:xfrm>
          </p:grpSpPr>
          <p:grpSp>
            <p:nvGrpSpPr>
              <p:cNvPr id="56" name="Group 14"/>
              <p:cNvGrpSpPr/>
              <p:nvPr/>
            </p:nvGrpSpPr>
            <p:grpSpPr>
              <a:xfrm>
                <a:off x="6740881" y="1703408"/>
                <a:ext cx="2101870" cy="1820118"/>
                <a:chOff x="7104600" y="1962720"/>
                <a:chExt cx="2382120" cy="2062800"/>
              </a:xfrm>
            </p:grpSpPr>
            <p:sp>
              <p:nvSpPr>
                <p:cNvPr id="57" name="CustomShape 15"/>
                <p:cNvSpPr/>
                <p:nvPr/>
              </p:nvSpPr>
              <p:spPr>
                <a:xfrm rot="1831200">
                  <a:off x="7659360" y="1962720"/>
                  <a:ext cx="1279800" cy="10965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9" h="3052">
                      <a:moveTo>
                        <a:pt x="888" y="3"/>
                      </a:moveTo>
                      <a:lnTo>
                        <a:pt x="2666" y="0"/>
                      </a:lnTo>
                      <a:lnTo>
                        <a:pt x="3558" y="1522"/>
                      </a:lnTo>
                      <a:lnTo>
                        <a:pt x="2669" y="3049"/>
                      </a:lnTo>
                      <a:lnTo>
                        <a:pt x="892" y="3051"/>
                      </a:lnTo>
                      <a:lnTo>
                        <a:pt x="0" y="1528"/>
                      </a:lnTo>
                      <a:lnTo>
                        <a:pt x="888" y="3"/>
                      </a:lnTo>
                    </a:path>
                  </a:pathLst>
                </a:custGeom>
                <a:noFill/>
                <a:ln w="36720">
                  <a:solidFill>
                    <a:srgbClr val="1E90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8" name="CustomShape 16"/>
                <p:cNvSpPr/>
                <p:nvPr/>
              </p:nvSpPr>
              <p:spPr>
                <a:xfrm rot="1831200">
                  <a:off x="7104600" y="2909520"/>
                  <a:ext cx="1279800" cy="10965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9" h="3052">
                      <a:moveTo>
                        <a:pt x="888" y="3"/>
                      </a:moveTo>
                      <a:lnTo>
                        <a:pt x="2666" y="0"/>
                      </a:lnTo>
                      <a:lnTo>
                        <a:pt x="3558" y="1522"/>
                      </a:lnTo>
                      <a:lnTo>
                        <a:pt x="2669" y="3049"/>
                      </a:lnTo>
                      <a:lnTo>
                        <a:pt x="892" y="3051"/>
                      </a:lnTo>
                      <a:lnTo>
                        <a:pt x="0" y="1528"/>
                      </a:lnTo>
                      <a:lnTo>
                        <a:pt x="888" y="3"/>
                      </a:lnTo>
                    </a:path>
                  </a:pathLst>
                </a:custGeom>
                <a:noFill/>
                <a:ln w="36720">
                  <a:solidFill>
                    <a:srgbClr val="1E90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9" name="CustomShape 17"/>
                <p:cNvSpPr/>
                <p:nvPr/>
              </p:nvSpPr>
              <p:spPr>
                <a:xfrm rot="1831200">
                  <a:off x="8207280" y="2928600"/>
                  <a:ext cx="1279440" cy="1096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9" h="3051">
                      <a:moveTo>
                        <a:pt x="888" y="2"/>
                      </a:moveTo>
                      <a:lnTo>
                        <a:pt x="2666" y="0"/>
                      </a:lnTo>
                      <a:lnTo>
                        <a:pt x="3558" y="1521"/>
                      </a:lnTo>
                      <a:lnTo>
                        <a:pt x="2669" y="3048"/>
                      </a:lnTo>
                      <a:lnTo>
                        <a:pt x="892" y="3050"/>
                      </a:lnTo>
                      <a:lnTo>
                        <a:pt x="0" y="1527"/>
                      </a:lnTo>
                      <a:lnTo>
                        <a:pt x="888" y="2"/>
                      </a:lnTo>
                    </a:path>
                  </a:pathLst>
                </a:custGeom>
                <a:noFill/>
                <a:ln w="36720">
                  <a:solidFill>
                    <a:srgbClr val="1E90FF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0" name="CustomShape 18"/>
                <p:cNvSpPr/>
                <p:nvPr/>
              </p:nvSpPr>
              <p:spPr>
                <a:xfrm>
                  <a:off x="7725600" y="2121840"/>
                  <a:ext cx="1279800" cy="60192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79412" tIns="39706" rIns="79412" bIns="39706">
                  <a:noAutofit/>
                </a:bodyPr>
                <a:lstStyle/>
                <a:p>
                  <a:pPr>
                    <a:lnSpc>
                      <a:spcPct val="100000"/>
                    </a:lnSpc>
                  </a:pPr>
                  <a:r>
                    <a:rPr lang="en-US" sz="1412" spc="-1">
                      <a:solidFill>
                        <a:srgbClr val="2A6099"/>
                      </a:solidFill>
                      <a:latin typeface="Arial"/>
                    </a:rPr>
                    <a:t>Preshower</a:t>
                  </a:r>
                </a:p>
              </p:txBody>
            </p:sp>
          </p:grpSp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A0FFF76F-B640-D83B-2EFE-DA53CA8DDD9D}"/>
                  </a:ext>
                </a:extLst>
              </p:cNvPr>
              <p:cNvGrpSpPr/>
              <p:nvPr/>
            </p:nvGrpSpPr>
            <p:grpSpPr>
              <a:xfrm>
                <a:off x="6700165" y="599082"/>
                <a:ext cx="2007847" cy="3930750"/>
                <a:chOff x="6700165" y="599082"/>
                <a:chExt cx="2007847" cy="3930750"/>
              </a:xfrm>
            </p:grpSpPr>
            <p:sp>
              <p:nvSpPr>
                <p:cNvPr id="142" name="Trapezoid 141">
                  <a:extLst>
                    <a:ext uri="{FF2B5EF4-FFF2-40B4-BE49-F238E27FC236}">
                      <a16:creationId xmlns:a16="http://schemas.microsoft.com/office/drawing/2014/main" id="{991EFC7A-0171-EA70-1F45-5BDCE27A47F3}"/>
                    </a:ext>
                  </a:extLst>
                </p:cNvPr>
                <p:cNvSpPr/>
                <p:nvPr/>
              </p:nvSpPr>
              <p:spPr>
                <a:xfrm rot="16200000">
                  <a:off x="7541040" y="1802196"/>
                  <a:ext cx="492861" cy="1773103"/>
                </a:xfrm>
                <a:prstGeom prst="trapezoid">
                  <a:avLst>
                    <a:gd name="adj" fmla="val 20339"/>
                  </a:avLst>
                </a:prstGeom>
                <a:noFill/>
                <a:ln w="1905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3" name="Trapezoid 122">
                  <a:extLst>
                    <a:ext uri="{FF2B5EF4-FFF2-40B4-BE49-F238E27FC236}">
                      <a16:creationId xmlns:a16="http://schemas.microsoft.com/office/drawing/2014/main" id="{644E1F62-37E2-E00D-388C-0BAEA43DF1BD}"/>
                    </a:ext>
                  </a:extLst>
                </p:cNvPr>
                <p:cNvSpPr/>
                <p:nvPr/>
              </p:nvSpPr>
              <p:spPr>
                <a:xfrm rot="10800000">
                  <a:off x="7340633" y="985342"/>
                  <a:ext cx="916879" cy="3544490"/>
                </a:xfrm>
                <a:prstGeom prst="trapezoid">
                  <a:avLst>
                    <a:gd name="adj" fmla="val 20339"/>
                  </a:avLst>
                </a:prstGeom>
                <a:noFill/>
                <a:ln w="1905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CustomShape 11"/>
                <p:cNvSpPr/>
                <p:nvPr/>
              </p:nvSpPr>
              <p:spPr>
                <a:xfrm>
                  <a:off x="7216024" y="2073918"/>
                  <a:ext cx="1129235" cy="30557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79412" tIns="39706" rIns="79412" bIns="39706">
                  <a:noAutofit/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588" spc="-1">
                      <a:solidFill>
                        <a:srgbClr val="2A6099"/>
                      </a:solidFill>
                      <a:latin typeface="Arial"/>
                    </a:rPr>
                    <a:t>top</a:t>
                  </a:r>
                </a:p>
              </p:txBody>
            </p:sp>
            <p:sp>
              <p:nvSpPr>
                <p:cNvPr id="54" name="CustomShape 12"/>
                <p:cNvSpPr/>
                <p:nvPr/>
              </p:nvSpPr>
              <p:spPr>
                <a:xfrm>
                  <a:off x="6700165" y="2897894"/>
                  <a:ext cx="1129235" cy="30557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79412" tIns="39706" rIns="79412" bIns="39706">
                  <a:noAutofit/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588" spc="-1">
                      <a:solidFill>
                        <a:srgbClr val="2A6099"/>
                      </a:solidFill>
                      <a:latin typeface="Arial"/>
                    </a:rPr>
                    <a:t>left</a:t>
                  </a:r>
                </a:p>
              </p:txBody>
            </p:sp>
            <p:sp>
              <p:nvSpPr>
                <p:cNvPr id="62" name="CustomShape 20"/>
                <p:cNvSpPr/>
                <p:nvPr/>
              </p:nvSpPr>
              <p:spPr>
                <a:xfrm>
                  <a:off x="7371384" y="2248049"/>
                  <a:ext cx="852729" cy="839066"/>
                </a:xfrm>
                <a:prstGeom prst="rect">
                  <a:avLst/>
                </a:prstGeom>
                <a:noFill/>
                <a:ln w="18360">
                  <a:solidFill>
                    <a:srgbClr val="800080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6" name="TextShape 34"/>
                <p:cNvSpPr txBox="1"/>
                <p:nvPr/>
              </p:nvSpPr>
              <p:spPr>
                <a:xfrm>
                  <a:off x="7217294" y="599082"/>
                  <a:ext cx="1129553" cy="256024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00"/>
                    </a:gs>
                    <a:gs pos="67000">
                      <a:srgbClr val="FFBF00"/>
                    </a:gs>
                    <a:gs pos="100000">
                      <a:srgbClr val="FFBF00"/>
                    </a:gs>
                  </a:gsLst>
                  <a:path path="circle">
                    <a:fillToRect l="82000" t="16000" r="18000" b="84000"/>
                  </a:path>
                </a:gradFill>
                <a:ln>
                  <a:noFill/>
                </a:ln>
              </p:spPr>
              <p:txBody>
                <a:bodyPr lIns="79412" tIns="39706" rIns="79412" bIns="39706">
                  <a:noAutofit/>
                </a:bodyPr>
                <a:lstStyle/>
                <a:p>
                  <a:pPr algn="ctr"/>
                  <a:r>
                    <a:rPr lang="en-US" sz="1235" spc="-1">
                      <a:latin typeface="Arial"/>
                    </a:rPr>
                    <a:t>frontview</a:t>
                  </a:r>
                </a:p>
              </p:txBody>
            </p:sp>
            <p:sp>
              <p:nvSpPr>
                <p:cNvPr id="100" name="CustomShape 58"/>
                <p:cNvSpPr/>
                <p:nvPr/>
              </p:nvSpPr>
              <p:spPr>
                <a:xfrm>
                  <a:off x="6866930" y="1830673"/>
                  <a:ext cx="1841082" cy="1816234"/>
                </a:xfrm>
                <a:prstGeom prst="ellipse">
                  <a:avLst/>
                </a:prstGeom>
                <a:noFill/>
                <a:ln w="36720">
                  <a:solidFill>
                    <a:srgbClr val="FF8000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4" name="CustomShape 36">
                  <a:extLst>
                    <a:ext uri="{FF2B5EF4-FFF2-40B4-BE49-F238E27FC236}">
                      <a16:creationId xmlns:a16="http://schemas.microsoft.com/office/drawing/2014/main" id="{7E51FD55-677D-C37A-8C77-997B19A3B220}"/>
                    </a:ext>
                  </a:extLst>
                </p:cNvPr>
                <p:cNvSpPr/>
                <p:nvPr/>
              </p:nvSpPr>
              <p:spPr>
                <a:xfrm>
                  <a:off x="7565651" y="2248048"/>
                  <a:ext cx="434827" cy="841173"/>
                </a:xfrm>
                <a:prstGeom prst="rect">
                  <a:avLst/>
                </a:prstGeom>
                <a:noFill/>
                <a:ln w="19050">
                  <a:solidFill>
                    <a:srgbClr val="008000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178A6687-1313-FFF0-58BD-1CFA162A28C9}"/>
              </a:ext>
            </a:extLst>
          </p:cNvPr>
          <p:cNvGrpSpPr/>
          <p:nvPr/>
        </p:nvGrpSpPr>
        <p:grpSpPr>
          <a:xfrm>
            <a:off x="546328" y="599082"/>
            <a:ext cx="6107760" cy="3930749"/>
            <a:chOff x="546328" y="599082"/>
            <a:chExt cx="6107760" cy="3930749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9511EA9C-9A87-6711-933C-D3E859CB3FA9}"/>
                </a:ext>
              </a:extLst>
            </p:cNvPr>
            <p:cNvGrpSpPr/>
            <p:nvPr/>
          </p:nvGrpSpPr>
          <p:grpSpPr>
            <a:xfrm>
              <a:off x="546328" y="599082"/>
              <a:ext cx="5552404" cy="3930749"/>
              <a:chOff x="1066282" y="599082"/>
              <a:chExt cx="5552404" cy="3930749"/>
            </a:xfrm>
          </p:grpSpPr>
          <p:grpSp>
            <p:nvGrpSpPr>
              <p:cNvPr id="121" name="Group 120">
                <a:extLst>
                  <a:ext uri="{FF2B5EF4-FFF2-40B4-BE49-F238E27FC236}">
                    <a16:creationId xmlns:a16="http://schemas.microsoft.com/office/drawing/2014/main" id="{DFAC1D2C-20D6-C434-50AC-2BB475B5383A}"/>
                  </a:ext>
                </a:extLst>
              </p:cNvPr>
              <p:cNvGrpSpPr/>
              <p:nvPr/>
            </p:nvGrpSpPr>
            <p:grpSpPr>
              <a:xfrm>
                <a:off x="4841172" y="985341"/>
                <a:ext cx="461665" cy="3544490"/>
                <a:chOff x="4841172" y="985341"/>
                <a:chExt cx="461665" cy="3549071"/>
              </a:xfrm>
            </p:grpSpPr>
            <p:sp>
              <p:nvSpPr>
                <p:cNvPr id="25" name="CustomShape 36">
                  <a:extLst>
                    <a:ext uri="{FF2B5EF4-FFF2-40B4-BE49-F238E27FC236}">
                      <a16:creationId xmlns:a16="http://schemas.microsoft.com/office/drawing/2014/main" id="{2B8CBEA7-0214-6D75-7D51-116563BC0798}"/>
                    </a:ext>
                  </a:extLst>
                </p:cNvPr>
                <p:cNvSpPr/>
                <p:nvPr/>
              </p:nvSpPr>
              <p:spPr>
                <a:xfrm>
                  <a:off x="5071644" y="985341"/>
                  <a:ext cx="109728" cy="3549071"/>
                </a:xfrm>
                <a:prstGeom prst="rect">
                  <a:avLst/>
                </a:prstGeom>
                <a:noFill/>
                <a:ln w="19050">
                  <a:solidFill>
                    <a:srgbClr val="008000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5" name="TextBox 114">
                  <a:extLst>
                    <a:ext uri="{FF2B5EF4-FFF2-40B4-BE49-F238E27FC236}">
                      <a16:creationId xmlns:a16="http://schemas.microsoft.com/office/drawing/2014/main" id="{A9AC9556-25C9-0D96-152B-27DFB0B7B450}"/>
                    </a:ext>
                  </a:extLst>
                </p:cNvPr>
                <p:cNvSpPr txBox="1"/>
                <p:nvPr/>
              </p:nvSpPr>
              <p:spPr>
                <a:xfrm rot="10800000">
                  <a:off x="4841172" y="2256685"/>
                  <a:ext cx="461665" cy="690254"/>
                </a:xfrm>
                <a:prstGeom prst="rect">
                  <a:avLst/>
                </a:prstGeom>
                <a:noFill/>
              </p:spPr>
              <p:txBody>
                <a:bodyPr vert="eaVert" wrap="none" rtlCol="0">
                  <a:spAutoFit/>
                </a:bodyPr>
                <a:lstStyle/>
                <a:p>
                  <a:r>
                    <a:rPr lang="en-US" dirty="0"/>
                    <a:t>LASPD</a:t>
                  </a:r>
                </a:p>
              </p:txBody>
            </p:sp>
          </p:grpSp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C94144D1-9F59-FE79-2754-9B73CDE4D938}"/>
                  </a:ext>
                </a:extLst>
              </p:cNvPr>
              <p:cNvGrpSpPr/>
              <p:nvPr/>
            </p:nvGrpSpPr>
            <p:grpSpPr>
              <a:xfrm>
                <a:off x="1066282" y="599082"/>
                <a:ext cx="5552404" cy="3860451"/>
                <a:chOff x="1066282" y="599082"/>
                <a:chExt cx="5552404" cy="3860451"/>
              </a:xfrm>
            </p:grpSpPr>
            <p:sp>
              <p:nvSpPr>
                <p:cNvPr id="43" name="CustomShape 1"/>
                <p:cNvSpPr/>
                <p:nvPr/>
              </p:nvSpPr>
              <p:spPr>
                <a:xfrm>
                  <a:off x="1753774" y="4243446"/>
                  <a:ext cx="4676118" cy="216087"/>
                </a:xfrm>
                <a:prstGeom prst="rect">
                  <a:avLst/>
                </a:prstGeom>
                <a:noFill/>
                <a:ln w="18360">
                  <a:solidFill>
                    <a:srgbClr val="000000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wrap="none" lIns="87353" tIns="47647" rIns="87353" bIns="47647" anchor="ctr">
                  <a:noAutofit/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588" spc="-1" dirty="0">
                      <a:solidFill>
                        <a:srgbClr val="000000"/>
                      </a:solidFill>
                      <a:latin typeface="Arial"/>
                      <a:ea typeface="DejaVu Sans"/>
                    </a:rPr>
                    <a:t>table</a:t>
                  </a:r>
                  <a:endParaRPr lang="en-US" sz="1588" spc="-1" dirty="0">
                    <a:latin typeface="Arial"/>
                  </a:endParaRPr>
                </a:p>
              </p:txBody>
            </p:sp>
            <p:sp>
              <p:nvSpPr>
                <p:cNvPr id="63" name="CustomShape 21"/>
                <p:cNvSpPr/>
                <p:nvPr/>
              </p:nvSpPr>
              <p:spPr>
                <a:xfrm>
                  <a:off x="1085435" y="2184141"/>
                  <a:ext cx="242365" cy="1056494"/>
                </a:xfrm>
                <a:prstGeom prst="rect">
                  <a:avLst/>
                </a:prstGeom>
                <a:noFill/>
                <a:ln w="18360">
                  <a:solidFill>
                    <a:srgbClr val="8D1D75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4" name="CustomShape 22"/>
                <p:cNvSpPr/>
                <p:nvPr/>
              </p:nvSpPr>
              <p:spPr>
                <a:xfrm>
                  <a:off x="4318545" y="2158527"/>
                  <a:ext cx="242365" cy="1082107"/>
                </a:xfrm>
                <a:prstGeom prst="rect">
                  <a:avLst/>
                </a:prstGeom>
                <a:noFill/>
                <a:ln w="18360">
                  <a:solidFill>
                    <a:srgbClr val="8D1D75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5" name="TextShape 33"/>
                <p:cNvSpPr txBox="1"/>
                <p:nvPr/>
              </p:nvSpPr>
              <p:spPr>
                <a:xfrm>
                  <a:off x="2648551" y="599082"/>
                  <a:ext cx="1129553" cy="256024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00"/>
                    </a:gs>
                    <a:gs pos="67000">
                      <a:srgbClr val="FFBF00"/>
                    </a:gs>
                    <a:gs pos="100000">
                      <a:srgbClr val="FFBF00"/>
                    </a:gs>
                  </a:gsLst>
                  <a:path path="circle">
                    <a:fillToRect l="82000" t="16000" r="18000" b="84000"/>
                  </a:path>
                </a:gradFill>
                <a:ln>
                  <a:noFill/>
                </a:ln>
              </p:spPr>
              <p:txBody>
                <a:bodyPr lIns="79412" tIns="39706" rIns="79412" bIns="39706">
                  <a:noAutofit/>
                </a:bodyPr>
                <a:lstStyle/>
                <a:p>
                  <a:pPr algn="ctr"/>
                  <a:r>
                    <a:rPr lang="en-US" sz="1235" spc="-1" dirty="0">
                      <a:latin typeface="Arial"/>
                    </a:rPr>
                    <a:t>sideview</a:t>
                  </a:r>
                </a:p>
              </p:txBody>
            </p:sp>
            <p:sp>
              <p:nvSpPr>
                <p:cNvPr id="88" name="TextShape 46"/>
                <p:cNvSpPr txBox="1"/>
                <p:nvPr/>
              </p:nvSpPr>
              <p:spPr>
                <a:xfrm rot="16240800">
                  <a:off x="4126126" y="2501014"/>
                  <a:ext cx="619412" cy="30907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79412" tIns="39706" rIns="79412" bIns="39706">
                  <a:noAutofit/>
                </a:bodyPr>
                <a:lstStyle/>
                <a:p>
                  <a:r>
                    <a:rPr lang="en-US" sz="1588" spc="-1" dirty="0">
                      <a:solidFill>
                        <a:srgbClr val="800080"/>
                      </a:solidFill>
                      <a:latin typeface="Arial"/>
                    </a:rPr>
                    <a:t>GEM</a:t>
                  </a:r>
                </a:p>
              </p:txBody>
            </p:sp>
            <p:sp>
              <p:nvSpPr>
                <p:cNvPr id="89" name="TextShape 47"/>
                <p:cNvSpPr txBox="1"/>
                <p:nvPr/>
              </p:nvSpPr>
              <p:spPr>
                <a:xfrm rot="16240800">
                  <a:off x="911112" y="2530191"/>
                  <a:ext cx="619412" cy="30907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79412" tIns="39706" rIns="79412" bIns="39706">
                  <a:noAutofit/>
                </a:bodyPr>
                <a:lstStyle/>
                <a:p>
                  <a:r>
                    <a:rPr lang="en-US" sz="1588" spc="-1" dirty="0">
                      <a:solidFill>
                        <a:srgbClr val="800080"/>
                      </a:solidFill>
                      <a:latin typeface="Arial"/>
                    </a:rPr>
                    <a:t>GEM</a:t>
                  </a:r>
                </a:p>
              </p:txBody>
            </p:sp>
            <p:sp>
              <p:nvSpPr>
                <p:cNvPr id="99" name="CustomShape 57"/>
                <p:cNvSpPr/>
                <p:nvPr/>
              </p:nvSpPr>
              <p:spPr>
                <a:xfrm>
                  <a:off x="1614661" y="1972270"/>
                  <a:ext cx="2598646" cy="1451965"/>
                </a:xfrm>
                <a:prstGeom prst="rect">
                  <a:avLst/>
                </a:prstGeom>
                <a:noFill/>
                <a:ln w="18360">
                  <a:solidFill>
                    <a:srgbClr val="D2691E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wrap="none" lIns="87353" tIns="47647" rIns="87353" bIns="47647" anchor="ctr">
                  <a:noAutofit/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588" spc="-1" dirty="0">
                      <a:solidFill>
                        <a:srgbClr val="FF8000"/>
                      </a:solidFill>
                      <a:latin typeface="Arial"/>
                      <a:ea typeface="DejaVu Sans"/>
                    </a:rPr>
                    <a:t>Cherenkov</a:t>
                  </a:r>
                  <a:endParaRPr lang="en-US" sz="1588" spc="-1" dirty="0">
                    <a:solidFill>
                      <a:srgbClr val="FF8000"/>
                    </a:solidFill>
                    <a:latin typeface="Arial"/>
                  </a:endParaRPr>
                </a:p>
                <a:p>
                  <a:pPr algn="ctr">
                    <a:lnSpc>
                      <a:spcPct val="100000"/>
                    </a:lnSpc>
                  </a:pPr>
                  <a:r>
                    <a:rPr lang="en-US" sz="1588" spc="-1" dirty="0">
                      <a:solidFill>
                        <a:srgbClr val="FF8000"/>
                      </a:solidFill>
                      <a:latin typeface="Arial"/>
                      <a:ea typeface="DejaVu Sans"/>
                    </a:rPr>
                    <a:t>(length not to scale)</a:t>
                  </a:r>
                  <a:endParaRPr lang="en-US" sz="1588" spc="-1" dirty="0">
                    <a:solidFill>
                      <a:srgbClr val="FF8000"/>
                    </a:solidFill>
                    <a:latin typeface="Arial"/>
                  </a:endParaRPr>
                </a:p>
              </p:txBody>
            </p:sp>
            <p:grpSp>
              <p:nvGrpSpPr>
                <p:cNvPr id="11" name="Group 10">
                  <a:extLst>
                    <a:ext uri="{FF2B5EF4-FFF2-40B4-BE49-F238E27FC236}">
                      <a16:creationId xmlns:a16="http://schemas.microsoft.com/office/drawing/2014/main" id="{D6C47096-443A-694A-0B83-C7C7074AC28B}"/>
                    </a:ext>
                  </a:extLst>
                </p:cNvPr>
                <p:cNvGrpSpPr/>
                <p:nvPr/>
              </p:nvGrpSpPr>
              <p:grpSpPr>
                <a:xfrm>
                  <a:off x="1153099" y="2387696"/>
                  <a:ext cx="600675" cy="1372250"/>
                  <a:chOff x="1310946" y="2421747"/>
                  <a:chExt cx="265909" cy="1349625"/>
                </a:xfrm>
              </p:grpSpPr>
              <p:grpSp>
                <p:nvGrpSpPr>
                  <p:cNvPr id="77" name="Group 35"/>
                  <p:cNvGrpSpPr/>
                  <p:nvPr/>
                </p:nvGrpSpPr>
                <p:grpSpPr>
                  <a:xfrm>
                    <a:off x="1310946" y="2421747"/>
                    <a:ext cx="265909" cy="1349625"/>
                    <a:chOff x="1233440" y="2782506"/>
                    <a:chExt cx="440378" cy="2038499"/>
                  </a:xfrm>
                </p:grpSpPr>
                <p:sp>
                  <p:nvSpPr>
                    <p:cNvPr id="78" name="CustomShape 36"/>
                    <p:cNvSpPr/>
                    <p:nvPr/>
                  </p:nvSpPr>
                  <p:spPr>
                    <a:xfrm>
                      <a:off x="1442305" y="2782506"/>
                      <a:ext cx="33518" cy="925531"/>
                    </a:xfrm>
                    <a:prstGeom prst="rect">
                      <a:avLst/>
                    </a:prstGeom>
                    <a:noFill/>
                    <a:ln w="19050">
                      <a:solidFill>
                        <a:srgbClr val="008000"/>
                      </a:solidFill>
                      <a:round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/>
                  </p:style>
                </p:sp>
                <p:sp>
                  <p:nvSpPr>
                    <p:cNvPr id="79" name="CustomShape 37"/>
                    <p:cNvSpPr/>
                    <p:nvPr/>
                  </p:nvSpPr>
                  <p:spPr>
                    <a:xfrm>
                      <a:off x="1233440" y="4385318"/>
                      <a:ext cx="440378" cy="43568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/>
                  </p:style>
                  <p:txBody>
                    <a:bodyPr lIns="79412" tIns="39706" rIns="79412" bIns="39706">
                      <a:noAutofit/>
                    </a:bodyPr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spc="-1" dirty="0">
                          <a:solidFill>
                            <a:srgbClr val="168253"/>
                          </a:solidFill>
                          <a:latin typeface="Arial"/>
                        </a:rPr>
                        <a:t>SC_A</a:t>
                      </a:r>
                    </a:p>
                  </p:txBody>
                </p:sp>
              </p:grpSp>
              <p:cxnSp>
                <p:nvCxnSpPr>
                  <p:cNvPr id="3" name="Straight Connector 2">
                    <a:extLst>
                      <a:ext uri="{FF2B5EF4-FFF2-40B4-BE49-F238E27FC236}">
                        <a16:creationId xmlns:a16="http://schemas.microsoft.com/office/drawing/2014/main" id="{01B80A03-CCE7-CCC5-B5DB-A5799624B5C5}"/>
                      </a:ext>
                    </a:extLst>
                  </p:cNvPr>
                  <p:cNvCxnSpPr>
                    <a:cxnSpLocks/>
                    <a:stCxn id="79" idx="0"/>
                    <a:endCxn id="78" idx="2"/>
                  </p:cNvCxnSpPr>
                  <p:nvPr/>
                </p:nvCxnSpPr>
                <p:spPr>
                  <a:xfrm flipV="1">
                    <a:off x="1443901" y="3034512"/>
                    <a:ext cx="3282" cy="448406"/>
                  </a:xfrm>
                  <a:prstGeom prst="line">
                    <a:avLst/>
                  </a:prstGeom>
                  <a:ln w="9525" cap="flat" cmpd="sng" algn="ctr">
                    <a:solidFill>
                      <a:schemeClr val="accent6"/>
                    </a:solidFill>
                    <a:prstDash val="solid"/>
                    <a:round/>
                    <a:headEnd type="none" w="med" len="med"/>
                    <a:tailEnd type="arrow" w="med" len="med"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" name="Group 11">
                  <a:extLst>
                    <a:ext uri="{FF2B5EF4-FFF2-40B4-BE49-F238E27FC236}">
                      <a16:creationId xmlns:a16="http://schemas.microsoft.com/office/drawing/2014/main" id="{80C5ECF8-0ABB-BDC7-E14E-709610191CA0}"/>
                    </a:ext>
                  </a:extLst>
                </p:cNvPr>
                <p:cNvGrpSpPr/>
                <p:nvPr/>
              </p:nvGrpSpPr>
              <p:grpSpPr>
                <a:xfrm>
                  <a:off x="4407193" y="2416028"/>
                  <a:ext cx="605849" cy="1268032"/>
                  <a:chOff x="1195614" y="2332878"/>
                  <a:chExt cx="610619" cy="1283228"/>
                </a:xfrm>
              </p:grpSpPr>
              <p:grpSp>
                <p:nvGrpSpPr>
                  <p:cNvPr id="13" name="Group 35">
                    <a:extLst>
                      <a:ext uri="{FF2B5EF4-FFF2-40B4-BE49-F238E27FC236}">
                        <a16:creationId xmlns:a16="http://schemas.microsoft.com/office/drawing/2014/main" id="{7CF8E1C3-46D9-42B6-C542-18165A8CDA42}"/>
                      </a:ext>
                    </a:extLst>
                  </p:cNvPr>
                  <p:cNvGrpSpPr/>
                  <p:nvPr/>
                </p:nvGrpSpPr>
                <p:grpSpPr>
                  <a:xfrm>
                    <a:off x="1195614" y="2332878"/>
                    <a:ext cx="610619" cy="1283228"/>
                    <a:chOff x="1042435" y="2648277"/>
                    <a:chExt cx="1011261" cy="1938212"/>
                  </a:xfrm>
                </p:grpSpPr>
                <p:sp>
                  <p:nvSpPr>
                    <p:cNvPr id="15" name="CustomShape 36">
                      <a:extLst>
                        <a:ext uri="{FF2B5EF4-FFF2-40B4-BE49-F238E27FC236}">
                          <a16:creationId xmlns:a16="http://schemas.microsoft.com/office/drawing/2014/main" id="{B8B57F2D-B0A1-4982-6765-D4547D8809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59372" y="2648277"/>
                      <a:ext cx="183154" cy="763581"/>
                    </a:xfrm>
                    <a:prstGeom prst="rect">
                      <a:avLst/>
                    </a:prstGeom>
                    <a:noFill/>
                    <a:ln w="19050">
                      <a:solidFill>
                        <a:srgbClr val="008000"/>
                      </a:solidFill>
                      <a:round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/>
                  </p:style>
                </p:sp>
                <p:sp>
                  <p:nvSpPr>
                    <p:cNvPr id="16" name="CustomShape 37">
                      <a:extLst>
                        <a:ext uri="{FF2B5EF4-FFF2-40B4-BE49-F238E27FC236}">
                          <a16:creationId xmlns:a16="http://schemas.microsoft.com/office/drawing/2014/main" id="{D72AF8C6-9CB3-D549-BDC8-D57F24938F9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42435" y="4143498"/>
                      <a:ext cx="1011261" cy="44299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/>
                  </p:style>
                  <p:txBody>
                    <a:bodyPr lIns="79412" tIns="39706" rIns="79412" bIns="39706">
                      <a:noAutofit/>
                    </a:bodyPr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spc="-1" dirty="0">
                          <a:solidFill>
                            <a:srgbClr val="168253"/>
                          </a:solidFill>
                          <a:latin typeface="Arial"/>
                        </a:rPr>
                        <a:t>SC_C</a:t>
                      </a:r>
                    </a:p>
                  </p:txBody>
                </p:sp>
              </p:grpSp>
              <p:cxnSp>
                <p:nvCxnSpPr>
                  <p:cNvPr id="14" name="Straight Connector 13">
                    <a:extLst>
                      <a:ext uri="{FF2B5EF4-FFF2-40B4-BE49-F238E27FC236}">
                        <a16:creationId xmlns:a16="http://schemas.microsoft.com/office/drawing/2014/main" id="{E54D5E5B-0147-2A32-2A75-AE3B4472BAD5}"/>
                      </a:ext>
                    </a:extLst>
                  </p:cNvPr>
                  <p:cNvCxnSpPr>
                    <a:cxnSpLocks/>
                    <a:stCxn id="16" idx="0"/>
                    <a:endCxn id="15" idx="2"/>
                  </p:cNvCxnSpPr>
                  <p:nvPr/>
                </p:nvCxnSpPr>
                <p:spPr>
                  <a:xfrm flipV="1">
                    <a:off x="1500924" y="2838421"/>
                    <a:ext cx="1741" cy="484395"/>
                  </a:xfrm>
                  <a:prstGeom prst="line">
                    <a:avLst/>
                  </a:prstGeom>
                  <a:ln w="9525" cap="flat" cmpd="sng" algn="ctr">
                    <a:solidFill>
                      <a:schemeClr val="accent6"/>
                    </a:solidFill>
                    <a:prstDash val="solid"/>
                    <a:round/>
                    <a:headEnd type="none" w="med" len="med"/>
                    <a:tailEnd type="arrow" w="med" len="med"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2" name="Group 121">
                  <a:extLst>
                    <a:ext uri="{FF2B5EF4-FFF2-40B4-BE49-F238E27FC236}">
                      <a16:creationId xmlns:a16="http://schemas.microsoft.com/office/drawing/2014/main" id="{F6541665-79EA-CEC1-8C47-1C99BE963242}"/>
                    </a:ext>
                  </a:extLst>
                </p:cNvPr>
                <p:cNvGrpSpPr/>
                <p:nvPr/>
              </p:nvGrpSpPr>
              <p:grpSpPr>
                <a:xfrm>
                  <a:off x="5473985" y="1600630"/>
                  <a:ext cx="1144701" cy="1955453"/>
                  <a:chOff x="5199605" y="1600629"/>
                  <a:chExt cx="1144701" cy="1955453"/>
                </a:xfrm>
              </p:grpSpPr>
              <p:sp>
                <p:nvSpPr>
                  <p:cNvPr id="116" name="CustomShape 36">
                    <a:extLst>
                      <a:ext uri="{FF2B5EF4-FFF2-40B4-BE49-F238E27FC236}">
                        <a16:creationId xmlns:a16="http://schemas.microsoft.com/office/drawing/2014/main" id="{1A3DAD21-B636-FD1F-6050-6C4D0981176C}"/>
                      </a:ext>
                    </a:extLst>
                  </p:cNvPr>
                  <p:cNvSpPr/>
                  <p:nvPr/>
                </p:nvSpPr>
                <p:spPr>
                  <a:xfrm>
                    <a:off x="5486360" y="1613862"/>
                    <a:ext cx="109728" cy="1942220"/>
                  </a:xfrm>
                  <a:prstGeom prst="rect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</p:sp>
              <p:sp>
                <p:nvSpPr>
                  <p:cNvPr id="117" name="CustomShape 36">
                    <a:extLst>
                      <a:ext uri="{FF2B5EF4-FFF2-40B4-BE49-F238E27FC236}">
                        <a16:creationId xmlns:a16="http://schemas.microsoft.com/office/drawing/2014/main" id="{34F4B3DA-D260-A47F-0AD4-3B71739A04CD}"/>
                      </a:ext>
                    </a:extLst>
                  </p:cNvPr>
                  <p:cNvSpPr/>
                  <p:nvPr/>
                </p:nvSpPr>
                <p:spPr>
                  <a:xfrm>
                    <a:off x="5755715" y="1600629"/>
                    <a:ext cx="509525" cy="1942220"/>
                  </a:xfrm>
                  <a:prstGeom prst="rect">
                    <a:avLst/>
                  </a:prstGeom>
                  <a:noFill/>
                  <a:ln w="19050">
                    <a:solidFill>
                      <a:srgbClr val="008000"/>
                    </a:solidFill>
                    <a:round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</p:sp>
              <p:sp>
                <p:nvSpPr>
                  <p:cNvPr id="119" name="TextBox 118">
                    <a:extLst>
                      <a:ext uri="{FF2B5EF4-FFF2-40B4-BE49-F238E27FC236}">
                        <a16:creationId xmlns:a16="http://schemas.microsoft.com/office/drawing/2014/main" id="{2EABC13D-B6BB-B5D8-3717-A5CC96B4BC57}"/>
                      </a:ext>
                    </a:extLst>
                  </p:cNvPr>
                  <p:cNvSpPr txBox="1"/>
                  <p:nvPr/>
                </p:nvSpPr>
                <p:spPr>
                  <a:xfrm rot="10800000">
                    <a:off x="5199605" y="1948313"/>
                    <a:ext cx="461665" cy="1110689"/>
                  </a:xfrm>
                  <a:prstGeom prst="rect">
                    <a:avLst/>
                  </a:prstGeom>
                  <a:noFill/>
                </p:spPr>
                <p:txBody>
                  <a:bodyPr vert="eaVert" wrap="none" rtlCol="0">
                    <a:spAutoFit/>
                  </a:bodyPr>
                  <a:lstStyle/>
                  <a:p>
                    <a:r>
                      <a:rPr lang="en-US" dirty="0" err="1"/>
                      <a:t>PreShower</a:t>
                    </a:r>
                    <a:endParaRPr lang="en-US" dirty="0"/>
                  </a:p>
                </p:txBody>
              </p:sp>
              <p:sp>
                <p:nvSpPr>
                  <p:cNvPr id="120" name="TextBox 119">
                    <a:extLst>
                      <a:ext uri="{FF2B5EF4-FFF2-40B4-BE49-F238E27FC236}">
                        <a16:creationId xmlns:a16="http://schemas.microsoft.com/office/drawing/2014/main" id="{47DA60B8-8099-B5EE-1669-DEFBEB85BC3F}"/>
                      </a:ext>
                    </a:extLst>
                  </p:cNvPr>
                  <p:cNvSpPr txBox="1"/>
                  <p:nvPr/>
                </p:nvSpPr>
                <p:spPr>
                  <a:xfrm rot="10800000">
                    <a:off x="5605642" y="1830671"/>
                    <a:ext cx="738664" cy="1662813"/>
                  </a:xfrm>
                  <a:prstGeom prst="rect">
                    <a:avLst/>
                  </a:prstGeom>
                  <a:noFill/>
                </p:spPr>
                <p:txBody>
                  <a:bodyPr vert="eaVert" wrap="square" rtlCol="0">
                    <a:spAutoFit/>
                  </a:bodyPr>
                  <a:lstStyle/>
                  <a:p>
                    <a:pPr algn="ctr"/>
                    <a:r>
                      <a:rPr lang="en-US" dirty="0"/>
                      <a:t>Shower</a:t>
                    </a:r>
                  </a:p>
                  <a:p>
                    <a:pPr algn="ctr"/>
                    <a:r>
                      <a:rPr lang="en-US" dirty="0"/>
                      <a:t>(not to scale)</a:t>
                    </a:r>
                  </a:p>
                </p:txBody>
              </p:sp>
            </p:grpSp>
            <p:grpSp>
              <p:nvGrpSpPr>
                <p:cNvPr id="128" name="Group 127">
                  <a:extLst>
                    <a:ext uri="{FF2B5EF4-FFF2-40B4-BE49-F238E27FC236}">
                      <a16:creationId xmlns:a16="http://schemas.microsoft.com/office/drawing/2014/main" id="{6C783EC5-2AB5-403D-7ADA-959F998DDDE0}"/>
                    </a:ext>
                  </a:extLst>
                </p:cNvPr>
                <p:cNvGrpSpPr/>
                <p:nvPr/>
              </p:nvGrpSpPr>
              <p:grpSpPr>
                <a:xfrm>
                  <a:off x="5200288" y="2213015"/>
                  <a:ext cx="636217" cy="1776107"/>
                  <a:chOff x="1340934" y="2395599"/>
                  <a:chExt cx="610619" cy="1481871"/>
                </a:xfrm>
              </p:grpSpPr>
              <p:grpSp>
                <p:nvGrpSpPr>
                  <p:cNvPr id="129" name="Group 35">
                    <a:extLst>
                      <a:ext uri="{FF2B5EF4-FFF2-40B4-BE49-F238E27FC236}">
                        <a16:creationId xmlns:a16="http://schemas.microsoft.com/office/drawing/2014/main" id="{9F6490CA-E412-3C21-A226-CCF457B76D8C}"/>
                      </a:ext>
                    </a:extLst>
                  </p:cNvPr>
                  <p:cNvGrpSpPr/>
                  <p:nvPr/>
                </p:nvGrpSpPr>
                <p:grpSpPr>
                  <a:xfrm>
                    <a:off x="1340934" y="2395599"/>
                    <a:ext cx="610619" cy="1481871"/>
                    <a:chOff x="1283104" y="2743015"/>
                    <a:chExt cx="1011261" cy="2238246"/>
                  </a:xfrm>
                </p:grpSpPr>
                <p:sp>
                  <p:nvSpPr>
                    <p:cNvPr id="131" name="CustomShape 36">
                      <a:extLst>
                        <a:ext uri="{FF2B5EF4-FFF2-40B4-BE49-F238E27FC236}">
                          <a16:creationId xmlns:a16="http://schemas.microsoft.com/office/drawing/2014/main" id="{3E232338-424D-BBAA-54FD-078C7D898A8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75015" y="2743015"/>
                      <a:ext cx="158280" cy="1053706"/>
                    </a:xfrm>
                    <a:prstGeom prst="rect">
                      <a:avLst/>
                    </a:prstGeom>
                    <a:noFill/>
                    <a:ln w="19050">
                      <a:solidFill>
                        <a:srgbClr val="008000"/>
                      </a:solidFill>
                      <a:round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/>
                  </p:style>
                </p:sp>
                <p:sp>
                  <p:nvSpPr>
                    <p:cNvPr id="132" name="CustomShape 37">
                      <a:extLst>
                        <a:ext uri="{FF2B5EF4-FFF2-40B4-BE49-F238E27FC236}">
                          <a16:creationId xmlns:a16="http://schemas.microsoft.com/office/drawing/2014/main" id="{4E51A458-B3B7-B20B-B959-7ACC27FBC98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83104" y="4638323"/>
                      <a:ext cx="1011261" cy="34293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/>
                  </p:style>
                  <p:txBody>
                    <a:bodyPr lIns="79412" tIns="39706" rIns="79412" bIns="39706">
                      <a:noAutofit/>
                    </a:bodyPr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spc="-1" dirty="0">
                          <a:solidFill>
                            <a:srgbClr val="168253"/>
                          </a:solidFill>
                          <a:latin typeface="Arial"/>
                        </a:rPr>
                        <a:t>SC_D</a:t>
                      </a:r>
                    </a:p>
                  </p:txBody>
                </p:sp>
              </p:grpSp>
              <p:cxnSp>
                <p:nvCxnSpPr>
                  <p:cNvPr id="130" name="Straight Connector 129">
                    <a:extLst>
                      <a:ext uri="{FF2B5EF4-FFF2-40B4-BE49-F238E27FC236}">
                        <a16:creationId xmlns:a16="http://schemas.microsoft.com/office/drawing/2014/main" id="{8114D398-2335-6853-B011-438309F3A03B}"/>
                      </a:ext>
                    </a:extLst>
                  </p:cNvPr>
                  <p:cNvCxnSpPr>
                    <a:cxnSpLocks/>
                    <a:stCxn id="132" idx="0"/>
                    <a:endCxn id="131" idx="2"/>
                  </p:cNvCxnSpPr>
                  <p:nvPr/>
                </p:nvCxnSpPr>
                <p:spPr>
                  <a:xfrm flipH="1" flipV="1">
                    <a:off x="1504600" y="3093224"/>
                    <a:ext cx="141644" cy="557198"/>
                  </a:xfrm>
                  <a:prstGeom prst="line">
                    <a:avLst/>
                  </a:prstGeom>
                  <a:ln w="9525" cap="flat" cmpd="sng" algn="ctr">
                    <a:solidFill>
                      <a:schemeClr val="accent6"/>
                    </a:solidFill>
                    <a:prstDash val="solid"/>
                    <a:round/>
                    <a:headEnd type="none" w="med" len="med"/>
                    <a:tailEnd type="arrow" w="med" len="med"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8" name="CustomShape 36">
              <a:extLst>
                <a:ext uri="{FF2B5EF4-FFF2-40B4-BE49-F238E27FC236}">
                  <a16:creationId xmlns:a16="http://schemas.microsoft.com/office/drawing/2014/main" id="{52B936C4-EFDC-92D3-3B54-33DB5DDB6753}"/>
                </a:ext>
              </a:extLst>
            </p:cNvPr>
            <p:cNvSpPr/>
            <p:nvPr/>
          </p:nvSpPr>
          <p:spPr>
            <a:xfrm flipH="1">
              <a:off x="6321368" y="2165286"/>
              <a:ext cx="45720" cy="963729"/>
            </a:xfrm>
            <a:prstGeom prst="rect">
              <a:avLst/>
            </a:prstGeom>
            <a:noFill/>
            <a:ln w="19050">
              <a:solidFill>
                <a:srgbClr val="008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" name="CustomShape 37">
              <a:extLst>
                <a:ext uri="{FF2B5EF4-FFF2-40B4-BE49-F238E27FC236}">
                  <a16:creationId xmlns:a16="http://schemas.microsoft.com/office/drawing/2014/main" id="{328F9FDA-6407-CFEB-0D03-8859CB2CB729}"/>
                </a:ext>
              </a:extLst>
            </p:cNvPr>
            <p:cNvSpPr/>
            <p:nvPr/>
          </p:nvSpPr>
          <p:spPr>
            <a:xfrm>
              <a:off x="6053413" y="3654238"/>
              <a:ext cx="600675" cy="29329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79412" tIns="39706" rIns="79412" bIns="39706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200" spc="-1" dirty="0">
                  <a:solidFill>
                    <a:srgbClr val="168253"/>
                  </a:solidFill>
                  <a:latin typeface="Arial"/>
                </a:rPr>
                <a:t>SC_B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062C54E-23A8-221B-49EA-5416E1969F7A}"/>
                </a:ext>
              </a:extLst>
            </p:cNvPr>
            <p:cNvCxnSpPr>
              <a:cxnSpLocks/>
              <a:stCxn id="9" idx="0"/>
              <a:endCxn id="8" idx="2"/>
            </p:cNvCxnSpPr>
            <p:nvPr/>
          </p:nvCxnSpPr>
          <p:spPr>
            <a:xfrm flipH="1" flipV="1">
              <a:off x="6344228" y="3129015"/>
              <a:ext cx="9523" cy="525223"/>
            </a:xfrm>
            <a:prstGeom prst="line">
              <a:avLst/>
            </a:prstGeom>
            <a:ln w="95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49EFB64-34C1-2438-0126-5EC016168C9A}"/>
              </a:ext>
            </a:extLst>
          </p:cNvPr>
          <p:cNvCxnSpPr>
            <a:cxnSpLocks/>
          </p:cNvCxnSpPr>
          <p:nvPr/>
        </p:nvCxnSpPr>
        <p:spPr>
          <a:xfrm>
            <a:off x="-17428" y="2606621"/>
            <a:ext cx="12209428" cy="1722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stomShape 2">
            <a:extLst>
              <a:ext uri="{FF2B5EF4-FFF2-40B4-BE49-F238E27FC236}">
                <a16:creationId xmlns:a16="http://schemas.microsoft.com/office/drawing/2014/main" id="{FF732C49-2416-BC20-8A4D-4E2CCDAD941A}"/>
              </a:ext>
            </a:extLst>
          </p:cNvPr>
          <p:cNvSpPr/>
          <p:nvPr/>
        </p:nvSpPr>
        <p:spPr>
          <a:xfrm>
            <a:off x="2710505" y="1140928"/>
            <a:ext cx="1260390" cy="415482"/>
          </a:xfrm>
          <a:prstGeom prst="rect">
            <a:avLst/>
          </a:prstGeom>
          <a:solidFill>
            <a:srgbClr val="FF8000"/>
          </a:solidFill>
          <a:ln w="3672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5294" tIns="55588" rIns="95294" bIns="55588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1" spc="-1" dirty="0">
                <a:latin typeface="Arial"/>
              </a:rPr>
              <a:t>Trigger Type 1 (bit 001)</a:t>
            </a:r>
            <a:endParaRPr lang="en-US" sz="1200" spc="-1" dirty="0">
              <a:latin typeface="Arial"/>
            </a:endParaRPr>
          </a:p>
        </p:txBody>
      </p:sp>
      <p:sp>
        <p:nvSpPr>
          <p:cNvPr id="18" name="Line 3">
            <a:extLst>
              <a:ext uri="{FF2B5EF4-FFF2-40B4-BE49-F238E27FC236}">
                <a16:creationId xmlns:a16="http://schemas.microsoft.com/office/drawing/2014/main" id="{2FC29007-F4FA-16D1-15B4-C8943C3BC311}"/>
              </a:ext>
            </a:extLst>
          </p:cNvPr>
          <p:cNvSpPr/>
          <p:nvPr/>
        </p:nvSpPr>
        <p:spPr>
          <a:xfrm flipH="1" flipV="1">
            <a:off x="3970893" y="1533062"/>
            <a:ext cx="6047523" cy="2456060"/>
          </a:xfrm>
          <a:prstGeom prst="line">
            <a:avLst/>
          </a:prstGeom>
          <a:ln w="19050">
            <a:solidFill>
              <a:srgbClr val="3465A4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" name="Line 5">
            <a:extLst>
              <a:ext uri="{FF2B5EF4-FFF2-40B4-BE49-F238E27FC236}">
                <a16:creationId xmlns:a16="http://schemas.microsoft.com/office/drawing/2014/main" id="{9FEC922A-7256-69DB-FDB3-8F94B5C2DAE3}"/>
              </a:ext>
            </a:extLst>
          </p:cNvPr>
          <p:cNvSpPr/>
          <p:nvPr/>
        </p:nvSpPr>
        <p:spPr>
          <a:xfrm>
            <a:off x="912597" y="2996245"/>
            <a:ext cx="8919336" cy="2328559"/>
          </a:xfrm>
          <a:prstGeom prst="line">
            <a:avLst/>
          </a:prstGeom>
          <a:ln w="19050">
            <a:solidFill>
              <a:srgbClr val="00206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21" name="Group 7">
            <a:extLst>
              <a:ext uri="{FF2B5EF4-FFF2-40B4-BE49-F238E27FC236}">
                <a16:creationId xmlns:a16="http://schemas.microsoft.com/office/drawing/2014/main" id="{F81FAB49-8050-DFFC-F1DC-FF39DB05419C}"/>
              </a:ext>
            </a:extLst>
          </p:cNvPr>
          <p:cNvGrpSpPr/>
          <p:nvPr/>
        </p:nvGrpSpPr>
        <p:grpSpPr>
          <a:xfrm>
            <a:off x="2173583" y="1499612"/>
            <a:ext cx="522212" cy="441398"/>
            <a:chOff x="1956103" y="1486697"/>
            <a:chExt cx="591840" cy="629946"/>
          </a:xfrm>
        </p:grpSpPr>
        <p:sp>
          <p:nvSpPr>
            <p:cNvPr id="22" name="Line 8">
              <a:extLst>
                <a:ext uri="{FF2B5EF4-FFF2-40B4-BE49-F238E27FC236}">
                  <a16:creationId xmlns:a16="http://schemas.microsoft.com/office/drawing/2014/main" id="{B83BE664-698D-25FC-2F13-AF64257E0051}"/>
                </a:ext>
              </a:extLst>
            </p:cNvPr>
            <p:cNvSpPr/>
            <p:nvPr/>
          </p:nvSpPr>
          <p:spPr>
            <a:xfrm flipV="1">
              <a:off x="2072509" y="1546919"/>
              <a:ext cx="472690" cy="569724"/>
            </a:xfrm>
            <a:prstGeom prst="line">
              <a:avLst/>
            </a:prstGeom>
            <a:ln w="19050">
              <a:solidFill>
                <a:schemeClr val="accent2"/>
              </a:solidFill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" name="CustomShape 9">
              <a:extLst>
                <a:ext uri="{FF2B5EF4-FFF2-40B4-BE49-F238E27FC236}">
                  <a16:creationId xmlns:a16="http://schemas.microsoft.com/office/drawing/2014/main" id="{8F8C659A-9C4C-D5D8-C23D-BE06066B1556}"/>
                </a:ext>
              </a:extLst>
            </p:cNvPr>
            <p:cNvSpPr/>
            <p:nvPr/>
          </p:nvSpPr>
          <p:spPr>
            <a:xfrm>
              <a:off x="1956103" y="1486697"/>
              <a:ext cx="591840" cy="26064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79412" tIns="39706" rIns="79412" bIns="39706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059" spc="-1" dirty="0">
                  <a:solidFill>
                    <a:srgbClr val="0000FF"/>
                  </a:solidFill>
                  <a:latin typeface="Arial"/>
                </a:rPr>
                <a:t>and </a:t>
              </a:r>
              <a:endParaRPr lang="en-US" sz="1059" spc="-1" dirty="0">
                <a:latin typeface="Arial"/>
              </a:endParaRPr>
            </a:p>
          </p:txBody>
        </p:sp>
      </p:grpSp>
      <p:sp>
        <p:nvSpPr>
          <p:cNvPr id="24" name="CustomShape 51">
            <a:extLst>
              <a:ext uri="{FF2B5EF4-FFF2-40B4-BE49-F238E27FC236}">
                <a16:creationId xmlns:a16="http://schemas.microsoft.com/office/drawing/2014/main" id="{5010F196-9902-FC41-0BCB-697EC3584847}"/>
              </a:ext>
            </a:extLst>
          </p:cNvPr>
          <p:cNvSpPr/>
          <p:nvPr/>
        </p:nvSpPr>
        <p:spPr>
          <a:xfrm>
            <a:off x="9035966" y="1084130"/>
            <a:ext cx="1321545" cy="415482"/>
          </a:xfrm>
          <a:prstGeom prst="rect">
            <a:avLst/>
          </a:prstGeom>
          <a:solidFill>
            <a:srgbClr val="FF8000"/>
          </a:solidFill>
          <a:ln w="3672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5294" tIns="55588" rIns="95294" bIns="55588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1" spc="-1" dirty="0">
                <a:latin typeface="Arial"/>
              </a:rPr>
              <a:t>Trigger Type 2 (bit 010)</a:t>
            </a:r>
            <a:endParaRPr lang="en-US" sz="1200" spc="-1" dirty="0">
              <a:latin typeface="Arial"/>
            </a:endParaRPr>
          </a:p>
        </p:txBody>
      </p:sp>
      <p:sp>
        <p:nvSpPr>
          <p:cNvPr id="27" name="CustomShape 52">
            <a:extLst>
              <a:ext uri="{FF2B5EF4-FFF2-40B4-BE49-F238E27FC236}">
                <a16:creationId xmlns:a16="http://schemas.microsoft.com/office/drawing/2014/main" id="{1CF26FB2-79FB-A6F7-0971-18B1D9C50D13}"/>
              </a:ext>
            </a:extLst>
          </p:cNvPr>
          <p:cNvSpPr/>
          <p:nvPr/>
        </p:nvSpPr>
        <p:spPr>
          <a:xfrm>
            <a:off x="9818064" y="5003749"/>
            <a:ext cx="1249432" cy="459769"/>
          </a:xfrm>
          <a:prstGeom prst="rect">
            <a:avLst/>
          </a:prstGeom>
          <a:solidFill>
            <a:srgbClr val="FF8000"/>
          </a:solidFill>
          <a:ln w="3672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5294" tIns="55588" rIns="95294" bIns="55588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1" spc="-1" dirty="0">
                <a:latin typeface="Arial"/>
              </a:rPr>
              <a:t>Trigger Type 3</a:t>
            </a:r>
          </a:p>
          <a:p>
            <a:pPr algn="ctr">
              <a:lnSpc>
                <a:spcPct val="100000"/>
              </a:lnSpc>
            </a:pPr>
            <a:r>
              <a:rPr lang="en-US" sz="1200" b="1" spc="-1" dirty="0">
                <a:latin typeface="Arial"/>
              </a:rPr>
              <a:t>(bit 100)</a:t>
            </a:r>
            <a:endParaRPr lang="en-US" sz="1200" spc="-1" dirty="0">
              <a:latin typeface="Arial"/>
            </a:endParaRPr>
          </a:p>
        </p:txBody>
      </p:sp>
      <p:sp>
        <p:nvSpPr>
          <p:cNvPr id="28" name="Line 53">
            <a:extLst>
              <a:ext uri="{FF2B5EF4-FFF2-40B4-BE49-F238E27FC236}">
                <a16:creationId xmlns:a16="http://schemas.microsoft.com/office/drawing/2014/main" id="{5B91AD12-08B9-DDD1-1C58-95CD363B153D}"/>
              </a:ext>
            </a:extLst>
          </p:cNvPr>
          <p:cNvSpPr/>
          <p:nvPr/>
        </p:nvSpPr>
        <p:spPr>
          <a:xfrm flipV="1">
            <a:off x="4913938" y="1292563"/>
            <a:ext cx="4097056" cy="953379"/>
          </a:xfrm>
          <a:prstGeom prst="line">
            <a:avLst/>
          </a:prstGeom>
          <a:ln w="19050">
            <a:solidFill>
              <a:srgbClr val="7030A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" name="CustomShape 55">
            <a:extLst>
              <a:ext uri="{FF2B5EF4-FFF2-40B4-BE49-F238E27FC236}">
                <a16:creationId xmlns:a16="http://schemas.microsoft.com/office/drawing/2014/main" id="{ADF40DAC-9FF8-2764-B26E-9C2DE3C1E832}"/>
              </a:ext>
            </a:extLst>
          </p:cNvPr>
          <p:cNvSpPr/>
          <p:nvPr/>
        </p:nvSpPr>
        <p:spPr>
          <a:xfrm>
            <a:off x="8181670" y="1370654"/>
            <a:ext cx="522212" cy="2299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9412" tIns="39706" rIns="79412" bIns="39706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59" spc="-1" dirty="0">
                <a:solidFill>
                  <a:srgbClr val="0000FF"/>
                </a:solidFill>
                <a:latin typeface="Arial"/>
              </a:rPr>
              <a:t>and </a:t>
            </a:r>
            <a:endParaRPr lang="en-US" sz="1059" spc="-1" dirty="0">
              <a:latin typeface="Arial"/>
            </a:endParaRPr>
          </a:p>
        </p:txBody>
      </p:sp>
      <p:sp>
        <p:nvSpPr>
          <p:cNvPr id="31" name="Line 53">
            <a:extLst>
              <a:ext uri="{FF2B5EF4-FFF2-40B4-BE49-F238E27FC236}">
                <a16:creationId xmlns:a16="http://schemas.microsoft.com/office/drawing/2014/main" id="{FF1FD1B9-8EA5-B6DB-050F-1DEFCB978FA4}"/>
              </a:ext>
            </a:extLst>
          </p:cNvPr>
          <p:cNvSpPr/>
          <p:nvPr/>
        </p:nvSpPr>
        <p:spPr>
          <a:xfrm flipH="1" flipV="1">
            <a:off x="9749870" y="1548974"/>
            <a:ext cx="1035752" cy="714867"/>
          </a:xfrm>
          <a:prstGeom prst="line">
            <a:avLst/>
          </a:prstGeom>
          <a:ln w="19050">
            <a:solidFill>
              <a:srgbClr val="3465A4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" name="Line 5">
            <a:extLst>
              <a:ext uri="{FF2B5EF4-FFF2-40B4-BE49-F238E27FC236}">
                <a16:creationId xmlns:a16="http://schemas.microsoft.com/office/drawing/2014/main" id="{2481E952-127A-6587-0606-88126F1D4641}"/>
              </a:ext>
            </a:extLst>
          </p:cNvPr>
          <p:cNvSpPr/>
          <p:nvPr/>
        </p:nvSpPr>
        <p:spPr>
          <a:xfrm>
            <a:off x="4900651" y="3048929"/>
            <a:ext cx="4931282" cy="2082796"/>
          </a:xfrm>
          <a:prstGeom prst="line">
            <a:avLst/>
          </a:prstGeom>
          <a:ln w="19050">
            <a:solidFill>
              <a:srgbClr val="7030A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B81D482-B2EF-0A79-8D88-F6079E817F42}"/>
              </a:ext>
            </a:extLst>
          </p:cNvPr>
          <p:cNvGrpSpPr/>
          <p:nvPr/>
        </p:nvGrpSpPr>
        <p:grpSpPr>
          <a:xfrm>
            <a:off x="9923013" y="599082"/>
            <a:ext cx="2112670" cy="3672264"/>
            <a:chOff x="9923013" y="599082"/>
            <a:chExt cx="2112670" cy="3672264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2A7864F-E049-05C9-1C3E-E1994A0CBCB5}"/>
                </a:ext>
              </a:extLst>
            </p:cNvPr>
            <p:cNvGrpSpPr/>
            <p:nvPr/>
          </p:nvGrpSpPr>
          <p:grpSpPr>
            <a:xfrm>
              <a:off x="9923013" y="599082"/>
              <a:ext cx="2112670" cy="3366049"/>
              <a:chOff x="9035504" y="599082"/>
              <a:chExt cx="2112670" cy="3366049"/>
            </a:xfrm>
          </p:grpSpPr>
          <p:grpSp>
            <p:nvGrpSpPr>
              <p:cNvPr id="65" name="Group 23"/>
              <p:cNvGrpSpPr/>
              <p:nvPr/>
            </p:nvGrpSpPr>
            <p:grpSpPr>
              <a:xfrm>
                <a:off x="9035504" y="1677884"/>
                <a:ext cx="2112670" cy="1874681"/>
                <a:chOff x="9732240" y="1901602"/>
                <a:chExt cx="2394360" cy="2124638"/>
              </a:xfrm>
            </p:grpSpPr>
            <p:sp>
              <p:nvSpPr>
                <p:cNvPr id="66" name="CustomShape 24"/>
                <p:cNvSpPr/>
                <p:nvPr/>
              </p:nvSpPr>
              <p:spPr>
                <a:xfrm rot="1831200">
                  <a:off x="10287360" y="1963080"/>
                  <a:ext cx="1279440" cy="1096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9" h="3052">
                      <a:moveTo>
                        <a:pt x="888" y="2"/>
                      </a:moveTo>
                      <a:lnTo>
                        <a:pt x="2666" y="0"/>
                      </a:lnTo>
                      <a:lnTo>
                        <a:pt x="3558" y="1522"/>
                      </a:lnTo>
                      <a:lnTo>
                        <a:pt x="2669" y="3049"/>
                      </a:lnTo>
                      <a:lnTo>
                        <a:pt x="892" y="3051"/>
                      </a:lnTo>
                      <a:lnTo>
                        <a:pt x="0" y="1527"/>
                      </a:lnTo>
                      <a:lnTo>
                        <a:pt x="888" y="2"/>
                      </a:lnTo>
                    </a:path>
                  </a:pathLst>
                </a:custGeom>
                <a:noFill/>
                <a:ln w="36720">
                  <a:solidFill>
                    <a:srgbClr val="3465A4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7" name="CustomShape 25"/>
                <p:cNvSpPr/>
                <p:nvPr/>
              </p:nvSpPr>
              <p:spPr>
                <a:xfrm rot="1831200">
                  <a:off x="9732240" y="2909880"/>
                  <a:ext cx="1279440" cy="1096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9" h="3052">
                      <a:moveTo>
                        <a:pt x="888" y="2"/>
                      </a:moveTo>
                      <a:lnTo>
                        <a:pt x="2666" y="0"/>
                      </a:lnTo>
                      <a:lnTo>
                        <a:pt x="3558" y="1522"/>
                      </a:lnTo>
                      <a:lnTo>
                        <a:pt x="2670" y="3048"/>
                      </a:lnTo>
                      <a:lnTo>
                        <a:pt x="892" y="3051"/>
                      </a:lnTo>
                      <a:lnTo>
                        <a:pt x="0" y="1527"/>
                      </a:lnTo>
                      <a:lnTo>
                        <a:pt x="888" y="2"/>
                      </a:lnTo>
                    </a:path>
                  </a:pathLst>
                </a:custGeom>
                <a:noFill/>
                <a:ln w="36720">
                  <a:solidFill>
                    <a:srgbClr val="3465A4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8" name="CustomShape 26"/>
                <p:cNvSpPr/>
                <p:nvPr/>
              </p:nvSpPr>
              <p:spPr>
                <a:xfrm rot="1831200">
                  <a:off x="10834920" y="2929320"/>
                  <a:ext cx="1279440" cy="1096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9" h="3052">
                      <a:moveTo>
                        <a:pt x="888" y="2"/>
                      </a:moveTo>
                      <a:lnTo>
                        <a:pt x="2666" y="0"/>
                      </a:lnTo>
                      <a:lnTo>
                        <a:pt x="3558" y="1522"/>
                      </a:lnTo>
                      <a:lnTo>
                        <a:pt x="2669" y="3049"/>
                      </a:lnTo>
                      <a:lnTo>
                        <a:pt x="892" y="3051"/>
                      </a:lnTo>
                      <a:lnTo>
                        <a:pt x="0" y="1528"/>
                      </a:lnTo>
                      <a:lnTo>
                        <a:pt x="888" y="2"/>
                      </a:lnTo>
                    </a:path>
                  </a:pathLst>
                </a:custGeom>
                <a:noFill/>
                <a:ln w="36720">
                  <a:solidFill>
                    <a:srgbClr val="3465A4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9" name="CustomShape 27"/>
                <p:cNvSpPr/>
                <p:nvPr/>
              </p:nvSpPr>
              <p:spPr>
                <a:xfrm>
                  <a:off x="10298160" y="2107440"/>
                  <a:ext cx="1279800" cy="34632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79412" tIns="39706" rIns="79412" bIns="39706">
                  <a:noAutofit/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412" spc="-1" dirty="0">
                      <a:solidFill>
                        <a:srgbClr val="355269"/>
                      </a:solidFill>
                      <a:latin typeface="Arial"/>
                    </a:rPr>
                    <a:t>Shower</a:t>
                  </a:r>
                </a:p>
              </p:txBody>
            </p:sp>
            <p:sp>
              <p:nvSpPr>
                <p:cNvPr id="70" name="CustomShape 28"/>
                <p:cNvSpPr/>
                <p:nvPr/>
              </p:nvSpPr>
              <p:spPr>
                <a:xfrm>
                  <a:off x="10328010" y="1901602"/>
                  <a:ext cx="1279800" cy="346321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79412" tIns="39706" rIns="79412" bIns="39706">
                  <a:noAutofit/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588" spc="-1" dirty="0">
                      <a:solidFill>
                        <a:srgbClr val="355269"/>
                      </a:solidFill>
                      <a:latin typeface="Arial"/>
                    </a:rPr>
                    <a:t>top</a:t>
                  </a:r>
                </a:p>
              </p:txBody>
            </p:sp>
            <p:sp>
              <p:nvSpPr>
                <p:cNvPr id="71" name="CustomShape 29"/>
                <p:cNvSpPr/>
                <p:nvPr/>
              </p:nvSpPr>
              <p:spPr>
                <a:xfrm>
                  <a:off x="9749520" y="3284280"/>
                  <a:ext cx="1279800" cy="34632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79412" tIns="39706" rIns="79412" bIns="39706">
                  <a:noAutofit/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588" spc="-1">
                      <a:solidFill>
                        <a:srgbClr val="355269"/>
                      </a:solidFill>
                      <a:latin typeface="Arial"/>
                    </a:rPr>
                    <a:t>left</a:t>
                  </a:r>
                </a:p>
              </p:txBody>
            </p:sp>
            <p:sp>
              <p:nvSpPr>
                <p:cNvPr id="72" name="CustomShape 30"/>
                <p:cNvSpPr/>
                <p:nvPr/>
              </p:nvSpPr>
              <p:spPr>
                <a:xfrm>
                  <a:off x="10846800" y="3284280"/>
                  <a:ext cx="1279800" cy="34632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79412" tIns="39706" rIns="79412" bIns="39706">
                  <a:noAutofit/>
                </a:bodyPr>
                <a:lstStyle/>
                <a:p>
                  <a:pPr algn="ctr"/>
                  <a:r>
                    <a:rPr lang="en-US" sz="1588" spc="-1">
                      <a:solidFill>
                        <a:srgbClr val="355269"/>
                      </a:solidFill>
                      <a:latin typeface="Arial"/>
                    </a:rPr>
                    <a:t>right</a:t>
                  </a:r>
                </a:p>
              </p:txBody>
            </p:sp>
          </p:grpSp>
          <p:sp>
            <p:nvSpPr>
              <p:cNvPr id="87" name="TextShape 45"/>
              <p:cNvSpPr txBox="1"/>
              <p:nvPr/>
            </p:nvSpPr>
            <p:spPr>
              <a:xfrm>
                <a:off x="9476400" y="599082"/>
                <a:ext cx="1129553" cy="256024"/>
              </a:xfrm>
              <a:prstGeom prst="rect">
                <a:avLst/>
              </a:prstGeom>
              <a:gradFill rotWithShape="0">
                <a:gsLst>
                  <a:gs pos="0">
                    <a:srgbClr val="FFFF00"/>
                  </a:gs>
                  <a:gs pos="67000">
                    <a:srgbClr val="FFBF00"/>
                  </a:gs>
                  <a:gs pos="100000">
                    <a:srgbClr val="FFBF00"/>
                  </a:gs>
                </a:gsLst>
                <a:path path="circle">
                  <a:fillToRect l="82000" t="16000" r="18000" b="84000"/>
                </a:path>
              </a:gradFill>
              <a:ln>
                <a:noFill/>
              </a:ln>
            </p:spPr>
            <p:txBody>
              <a:bodyPr lIns="79412" tIns="39706" rIns="79412" bIns="39706">
                <a:noAutofit/>
              </a:bodyPr>
              <a:lstStyle/>
              <a:p>
                <a:pPr algn="ctr"/>
                <a:r>
                  <a:rPr lang="en-US" sz="1235" spc="-1" dirty="0" err="1">
                    <a:latin typeface="Arial"/>
                  </a:rPr>
                  <a:t>frontview</a:t>
                </a:r>
                <a:endParaRPr lang="en-US" sz="1235" spc="-1" dirty="0">
                  <a:latin typeface="Arial"/>
                </a:endParaRPr>
              </a:p>
            </p:txBody>
          </p:sp>
          <p:sp>
            <p:nvSpPr>
              <p:cNvPr id="150" name="CustomShape 36">
                <a:extLst>
                  <a:ext uri="{FF2B5EF4-FFF2-40B4-BE49-F238E27FC236}">
                    <a16:creationId xmlns:a16="http://schemas.microsoft.com/office/drawing/2014/main" id="{47FD295B-7FEB-1950-74E2-AB4504C91A30}"/>
                  </a:ext>
                </a:extLst>
              </p:cNvPr>
              <p:cNvSpPr/>
              <p:nvPr/>
            </p:nvSpPr>
            <p:spPr>
              <a:xfrm>
                <a:off x="9872181" y="2255044"/>
                <a:ext cx="434827" cy="829923"/>
              </a:xfrm>
              <a:prstGeom prst="rect">
                <a:avLst/>
              </a:prstGeom>
              <a:noFill/>
              <a:ln w="19050">
                <a:solidFill>
                  <a:srgbClr val="008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1" name="CustomShape 37">
                <a:extLst>
                  <a:ext uri="{FF2B5EF4-FFF2-40B4-BE49-F238E27FC236}">
                    <a16:creationId xmlns:a16="http://schemas.microsoft.com/office/drawing/2014/main" id="{6C60712E-3E20-E867-45C4-8B58555E2180}"/>
                  </a:ext>
                </a:extLst>
              </p:cNvPr>
              <p:cNvSpPr/>
              <p:nvPr/>
            </p:nvSpPr>
            <p:spPr>
              <a:xfrm>
                <a:off x="9328945" y="3689527"/>
                <a:ext cx="636217" cy="2756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79412" tIns="39706" rIns="79412" bIns="39706">
                <a:no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200" spc="-1" dirty="0">
                    <a:solidFill>
                      <a:srgbClr val="168253"/>
                    </a:solidFill>
                    <a:latin typeface="Arial"/>
                  </a:rPr>
                  <a:t>SC_B</a:t>
                </a:r>
              </a:p>
            </p:txBody>
          </p:sp>
          <p:cxnSp>
            <p:nvCxnSpPr>
              <p:cNvPr id="153" name="Straight Arrow Connector 152">
                <a:extLst>
                  <a:ext uri="{FF2B5EF4-FFF2-40B4-BE49-F238E27FC236}">
                    <a16:creationId xmlns:a16="http://schemas.microsoft.com/office/drawing/2014/main" id="{A31D7F94-A4D4-1DF0-6CC6-7017DDC2BD1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608743" y="3045366"/>
                <a:ext cx="318108" cy="669521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34" name="Line 4">
              <a:extLst>
                <a:ext uri="{FF2B5EF4-FFF2-40B4-BE49-F238E27FC236}">
                  <a16:creationId xmlns:a16="http://schemas.microsoft.com/office/drawing/2014/main" id="{C614B98F-7432-1AEB-9E9E-31D8771F5ED9}"/>
                </a:ext>
              </a:extLst>
            </p:cNvPr>
            <p:cNvSpPr/>
            <p:nvPr/>
          </p:nvSpPr>
          <p:spPr>
            <a:xfrm>
              <a:off x="10968165" y="3381814"/>
              <a:ext cx="15157" cy="607308"/>
            </a:xfrm>
            <a:prstGeom prst="line">
              <a:avLst/>
            </a:prstGeom>
            <a:ln w="19050">
              <a:solidFill>
                <a:srgbClr val="3465A4"/>
              </a:solidFill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" name="TextShape 31">
              <a:extLst>
                <a:ext uri="{FF2B5EF4-FFF2-40B4-BE49-F238E27FC236}">
                  <a16:creationId xmlns:a16="http://schemas.microsoft.com/office/drawing/2014/main" id="{8EE312A4-B64D-FC43-20D9-F54DB85906A3}"/>
                </a:ext>
              </a:extLst>
            </p:cNvPr>
            <p:cNvSpPr txBox="1"/>
            <p:nvPr/>
          </p:nvSpPr>
          <p:spPr>
            <a:xfrm>
              <a:off x="10037746" y="3980177"/>
              <a:ext cx="1889768" cy="291169"/>
            </a:xfrm>
            <a:prstGeom prst="rect">
              <a:avLst/>
            </a:prstGeom>
            <a:gradFill rotWithShape="0">
              <a:gsLst>
                <a:gs pos="0">
                  <a:srgbClr val="FFFF00"/>
                </a:gs>
                <a:gs pos="100000">
                  <a:srgbClr val="81D41A"/>
                </a:gs>
              </a:gsLst>
              <a:lin ang="3600000"/>
            </a:gradFill>
            <a:ln w="36720">
              <a:solidFill>
                <a:srgbClr val="3465A4"/>
              </a:solidFill>
              <a:round/>
            </a:ln>
          </p:spPr>
          <p:txBody>
            <a:bodyPr lIns="79412" tIns="39706" rIns="79412" bIns="39706">
              <a:noAutofit/>
            </a:bodyPr>
            <a:lstStyle/>
            <a:p>
              <a:r>
                <a:rPr lang="en-US" sz="1200" spc="-1">
                  <a:latin typeface="Arial"/>
                </a:rPr>
                <a:t>sum of 3 shower blocks</a:t>
              </a:r>
            </a:p>
          </p:txBody>
        </p:sp>
      </p:grpSp>
      <p:sp>
        <p:nvSpPr>
          <p:cNvPr id="37" name="CustomShape 55">
            <a:extLst>
              <a:ext uri="{FF2B5EF4-FFF2-40B4-BE49-F238E27FC236}">
                <a16:creationId xmlns:a16="http://schemas.microsoft.com/office/drawing/2014/main" id="{D4F32A94-A853-2F7E-0F74-040E5F74F471}"/>
              </a:ext>
            </a:extLst>
          </p:cNvPr>
          <p:cNvSpPr/>
          <p:nvPr/>
        </p:nvSpPr>
        <p:spPr>
          <a:xfrm>
            <a:off x="9021321" y="4926502"/>
            <a:ext cx="522212" cy="2299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9412" tIns="39706" rIns="79412" bIns="39706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59" spc="-1" dirty="0">
                <a:solidFill>
                  <a:srgbClr val="0000FF"/>
                </a:solidFill>
                <a:latin typeface="Arial"/>
              </a:rPr>
              <a:t>and </a:t>
            </a:r>
            <a:endParaRPr lang="en-US" sz="1059" spc="-1" dirty="0">
              <a:latin typeface="Arial"/>
            </a:endParaRPr>
          </a:p>
        </p:txBody>
      </p:sp>
      <p:sp>
        <p:nvSpPr>
          <p:cNvPr id="38" name="CustomShape 55">
            <a:extLst>
              <a:ext uri="{FF2B5EF4-FFF2-40B4-BE49-F238E27FC236}">
                <a16:creationId xmlns:a16="http://schemas.microsoft.com/office/drawing/2014/main" id="{3172C687-A545-7230-AF6F-957D3C293F72}"/>
              </a:ext>
            </a:extLst>
          </p:cNvPr>
          <p:cNvSpPr/>
          <p:nvPr/>
        </p:nvSpPr>
        <p:spPr>
          <a:xfrm>
            <a:off x="9274797" y="4721278"/>
            <a:ext cx="522212" cy="2299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9412" tIns="39706" rIns="79412" bIns="39706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59" spc="-1" dirty="0">
                <a:solidFill>
                  <a:srgbClr val="0000FF"/>
                </a:solidFill>
                <a:latin typeface="Arial"/>
              </a:rPr>
              <a:t>and </a:t>
            </a:r>
            <a:endParaRPr lang="en-US" sz="1059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2225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Shape 66">
            <a:extLst>
              <a:ext uri="{FF2B5EF4-FFF2-40B4-BE49-F238E27FC236}">
                <a16:creationId xmlns:a16="http://schemas.microsoft.com/office/drawing/2014/main" id="{5256AF97-C258-27ED-36AB-18FA0AB02262}"/>
              </a:ext>
            </a:extLst>
          </p:cNvPr>
          <p:cNvSpPr txBox="1"/>
          <p:nvPr/>
        </p:nvSpPr>
        <p:spPr>
          <a:xfrm>
            <a:off x="497581" y="166840"/>
            <a:ext cx="11122348" cy="420605"/>
          </a:xfrm>
          <a:prstGeom prst="rect">
            <a:avLst/>
          </a:prstGeom>
          <a:noFill/>
          <a:ln>
            <a:noFill/>
          </a:ln>
        </p:spPr>
        <p:txBody>
          <a:bodyPr lIns="79412" tIns="39706" rIns="79412" bIns="39706">
            <a:noAutofit/>
          </a:bodyPr>
          <a:lstStyle/>
          <a:p>
            <a:r>
              <a:rPr lang="en-US" sz="2400" b="1" spc="-1" dirty="0">
                <a:latin typeface="Arial"/>
              </a:rPr>
              <a:t>High rate trigger type 1: primary electron trigger (</a:t>
            </a:r>
            <a:r>
              <a:rPr lang="en-US" sz="2400" b="1" spc="-1" dirty="0" err="1">
                <a:latin typeface="Arial"/>
              </a:rPr>
              <a:t>sum_cer</a:t>
            </a:r>
            <a:r>
              <a:rPr lang="en-US" sz="2400" b="1" spc="-1" dirty="0">
                <a:latin typeface="Arial"/>
              </a:rPr>
              <a:t> &amp; </a:t>
            </a:r>
            <a:r>
              <a:rPr lang="en-US" sz="2400" b="1" spc="-1" dirty="0" err="1">
                <a:latin typeface="Arial"/>
              </a:rPr>
              <a:t>sum_shower</a:t>
            </a:r>
            <a:r>
              <a:rPr lang="en-US" sz="2400" b="1" spc="-1" dirty="0">
                <a:latin typeface="Arial"/>
              </a:rPr>
              <a:t>)</a:t>
            </a:r>
          </a:p>
          <a:p>
            <a:endParaRPr lang="en-US" sz="2400" b="1" spc="-1" dirty="0">
              <a:latin typeface="Arial"/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4623900-593B-6E33-2F76-C05503566D09}"/>
              </a:ext>
            </a:extLst>
          </p:cNvPr>
          <p:cNvGrpSpPr/>
          <p:nvPr/>
        </p:nvGrpSpPr>
        <p:grpSpPr>
          <a:xfrm>
            <a:off x="535624" y="1333214"/>
            <a:ext cx="4602685" cy="2143999"/>
            <a:chOff x="503736" y="1945689"/>
            <a:chExt cx="4602685" cy="2143999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E20752F7-7C09-1866-1D31-AF7081FBED8F}"/>
                </a:ext>
              </a:extLst>
            </p:cNvPr>
            <p:cNvGrpSpPr/>
            <p:nvPr/>
          </p:nvGrpSpPr>
          <p:grpSpPr>
            <a:xfrm>
              <a:off x="546106" y="1945689"/>
              <a:ext cx="2380079" cy="463601"/>
              <a:chOff x="554732" y="1945689"/>
              <a:chExt cx="2380079" cy="463601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AC84FE4-F16D-6463-1418-3ED24B86A8BF}"/>
                  </a:ext>
                </a:extLst>
              </p:cNvPr>
              <p:cNvSpPr/>
              <p:nvPr/>
            </p:nvSpPr>
            <p:spPr>
              <a:xfrm>
                <a:off x="1488297" y="2130177"/>
                <a:ext cx="1446514" cy="27911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Sum/FIFO_0(0)</a:t>
                </a:r>
              </a:p>
            </p:txBody>
          </p: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D635DC2C-AC9F-5A6C-FAAC-C259F747F27F}"/>
                  </a:ext>
                </a:extLst>
              </p:cNvPr>
              <p:cNvCxnSpPr>
                <a:cxnSpLocks/>
                <a:endCxn id="10" idx="1"/>
              </p:cNvCxnSpPr>
              <p:nvPr/>
            </p:nvCxnSpPr>
            <p:spPr>
              <a:xfrm>
                <a:off x="734030" y="2263307"/>
                <a:ext cx="754267" cy="6427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ED0EB6A-F64A-0CE6-AD20-CFDB5FC76583}"/>
                  </a:ext>
                </a:extLst>
              </p:cNvPr>
              <p:cNvSpPr txBox="1"/>
              <p:nvPr/>
            </p:nvSpPr>
            <p:spPr>
              <a:xfrm>
                <a:off x="554732" y="1945689"/>
                <a:ext cx="100219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cer_0,1,2,3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79AAE6C9-54F0-7D54-DB22-9750EB12260E}"/>
                </a:ext>
              </a:extLst>
            </p:cNvPr>
            <p:cNvGrpSpPr/>
            <p:nvPr/>
          </p:nvGrpSpPr>
          <p:grpSpPr>
            <a:xfrm>
              <a:off x="540753" y="2537117"/>
              <a:ext cx="2385432" cy="456543"/>
              <a:chOff x="553400" y="1952747"/>
              <a:chExt cx="2385432" cy="456543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2552FA85-439E-D231-8A9E-4C0739C1B410}"/>
                  </a:ext>
                </a:extLst>
              </p:cNvPr>
              <p:cNvSpPr/>
              <p:nvPr/>
            </p:nvSpPr>
            <p:spPr>
              <a:xfrm>
                <a:off x="1488297" y="2130177"/>
                <a:ext cx="1450535" cy="27911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Sum/FIFO_0(1)</a:t>
                </a:r>
              </a:p>
            </p:txBody>
          </p:sp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1B4F2D44-B663-630D-189A-3E3F75F0D77B}"/>
                  </a:ext>
                </a:extLst>
              </p:cNvPr>
              <p:cNvCxnSpPr>
                <a:cxnSpLocks/>
                <a:endCxn id="22" idx="1"/>
              </p:cNvCxnSpPr>
              <p:nvPr/>
            </p:nvCxnSpPr>
            <p:spPr>
              <a:xfrm>
                <a:off x="734030" y="2263307"/>
                <a:ext cx="754267" cy="6427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771A204-2262-6C96-1102-ECFBEDB16809}"/>
                  </a:ext>
                </a:extLst>
              </p:cNvPr>
              <p:cNvSpPr txBox="1"/>
              <p:nvPr/>
            </p:nvSpPr>
            <p:spPr>
              <a:xfrm>
                <a:off x="553400" y="1952747"/>
                <a:ext cx="100219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cer_4,5,6,7</a:t>
                </a: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88CDADBD-A473-FE40-B6A3-FF45D85B2C4B}"/>
                </a:ext>
              </a:extLst>
            </p:cNvPr>
            <p:cNvGrpSpPr/>
            <p:nvPr/>
          </p:nvGrpSpPr>
          <p:grpSpPr>
            <a:xfrm>
              <a:off x="503853" y="3640067"/>
              <a:ext cx="2439354" cy="449621"/>
              <a:chOff x="519257" y="1580101"/>
              <a:chExt cx="2439354" cy="449621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81CB3821-9232-7F4B-5F37-9246D59FA5E6}"/>
                  </a:ext>
                </a:extLst>
              </p:cNvPr>
              <p:cNvSpPr/>
              <p:nvPr/>
            </p:nvSpPr>
            <p:spPr>
              <a:xfrm>
                <a:off x="1488298" y="1750609"/>
                <a:ext cx="1470313" cy="27911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Sum/FIFO_0(3)</a:t>
                </a:r>
              </a:p>
            </p:txBody>
          </p:sp>
          <p:cxnSp>
            <p:nvCxnSpPr>
              <p:cNvPr id="35" name="Straight Arrow Connector 34">
                <a:extLst>
                  <a:ext uri="{FF2B5EF4-FFF2-40B4-BE49-F238E27FC236}">
                    <a16:creationId xmlns:a16="http://schemas.microsoft.com/office/drawing/2014/main" id="{E4928E04-4FB6-2516-D5BA-F37BF2D56757}"/>
                  </a:ext>
                </a:extLst>
              </p:cNvPr>
              <p:cNvCxnSpPr>
                <a:cxnSpLocks/>
                <a:endCxn id="34" idx="1"/>
              </p:cNvCxnSpPr>
              <p:nvPr/>
            </p:nvCxnSpPr>
            <p:spPr>
              <a:xfrm>
                <a:off x="734030" y="1883739"/>
                <a:ext cx="754268" cy="6427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5977F75B-A95F-86D7-4764-C1295A873F9E}"/>
                  </a:ext>
                </a:extLst>
              </p:cNvPr>
              <p:cNvSpPr txBox="1"/>
              <p:nvPr/>
            </p:nvSpPr>
            <p:spPr>
              <a:xfrm>
                <a:off x="519257" y="1580101"/>
                <a:ext cx="13676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cer_12,13,14,15</a:t>
                </a:r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85E1E354-E45A-6132-6732-770ABB16B669}"/>
                </a:ext>
              </a:extLst>
            </p:cNvPr>
            <p:cNvGrpSpPr/>
            <p:nvPr/>
          </p:nvGrpSpPr>
          <p:grpSpPr>
            <a:xfrm>
              <a:off x="503736" y="3087579"/>
              <a:ext cx="2422450" cy="465169"/>
              <a:chOff x="518890" y="1797479"/>
              <a:chExt cx="2422450" cy="465169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4142B430-3AFD-57DC-E98F-64550988AB89}"/>
                  </a:ext>
                </a:extLst>
              </p:cNvPr>
              <p:cNvSpPr/>
              <p:nvPr/>
            </p:nvSpPr>
            <p:spPr>
              <a:xfrm>
                <a:off x="1488298" y="1983535"/>
                <a:ext cx="1453042" cy="27911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Sum/FIFO_0(2)</a:t>
                </a:r>
              </a:p>
            </p:txBody>
          </p:sp>
          <p:cxnSp>
            <p:nvCxnSpPr>
              <p:cNvPr id="41" name="Straight Arrow Connector 40">
                <a:extLst>
                  <a:ext uri="{FF2B5EF4-FFF2-40B4-BE49-F238E27FC236}">
                    <a16:creationId xmlns:a16="http://schemas.microsoft.com/office/drawing/2014/main" id="{F1B7459E-ECA1-5783-3CB4-6C127F1E1808}"/>
                  </a:ext>
                </a:extLst>
              </p:cNvPr>
              <p:cNvCxnSpPr>
                <a:cxnSpLocks/>
                <a:endCxn id="40" idx="1"/>
              </p:cNvCxnSpPr>
              <p:nvPr/>
            </p:nvCxnSpPr>
            <p:spPr>
              <a:xfrm>
                <a:off x="734030" y="2116665"/>
                <a:ext cx="754268" cy="6427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372B442-3EDB-5B1B-357A-3BA1C1A45C3A}"/>
                  </a:ext>
                </a:extLst>
              </p:cNvPr>
              <p:cNvSpPr txBox="1"/>
              <p:nvPr/>
            </p:nvSpPr>
            <p:spPr>
              <a:xfrm>
                <a:off x="518890" y="1797479"/>
                <a:ext cx="118494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cer_8,9,10,11</a:t>
                </a:r>
              </a:p>
            </p:txBody>
          </p:sp>
        </p:grp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B754B598-3734-F7D1-E617-ED49F28F1679}"/>
                </a:ext>
              </a:extLst>
            </p:cNvPr>
            <p:cNvCxnSpPr>
              <a:cxnSpLocks/>
              <a:stCxn id="5" idx="3"/>
              <a:endCxn id="187" idx="1"/>
            </p:cNvCxnSpPr>
            <p:nvPr/>
          </p:nvCxnSpPr>
          <p:spPr>
            <a:xfrm flipV="1">
              <a:off x="4518907" y="3160550"/>
              <a:ext cx="587514" cy="577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E41B8D7F-2223-34D1-C832-477B123B13DA}"/>
              </a:ext>
            </a:extLst>
          </p:cNvPr>
          <p:cNvGrpSpPr/>
          <p:nvPr/>
        </p:nvGrpSpPr>
        <p:grpSpPr>
          <a:xfrm>
            <a:off x="702031" y="3794159"/>
            <a:ext cx="4096662" cy="2138233"/>
            <a:chOff x="803291" y="1061216"/>
            <a:chExt cx="4096662" cy="2138233"/>
          </a:xfrm>
        </p:grpSpPr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BC968FB9-6E25-789B-967F-9FFF3458E87D}"/>
                </a:ext>
              </a:extLst>
            </p:cNvPr>
            <p:cNvGrpSpPr/>
            <p:nvPr/>
          </p:nvGrpSpPr>
          <p:grpSpPr>
            <a:xfrm>
              <a:off x="803291" y="1370478"/>
              <a:ext cx="4096662" cy="1828971"/>
              <a:chOff x="702142" y="1862184"/>
              <a:chExt cx="4096662" cy="1828971"/>
            </a:xfrm>
          </p:grpSpPr>
          <p:sp>
            <p:nvSpPr>
              <p:cNvPr id="153" name="Rectangle 152">
                <a:extLst>
                  <a:ext uri="{FF2B5EF4-FFF2-40B4-BE49-F238E27FC236}">
                    <a16:creationId xmlns:a16="http://schemas.microsoft.com/office/drawing/2014/main" id="{A36F86EA-94E7-41CB-AD69-973374100118}"/>
                  </a:ext>
                </a:extLst>
              </p:cNvPr>
              <p:cNvSpPr/>
              <p:nvPr/>
            </p:nvSpPr>
            <p:spPr>
              <a:xfrm>
                <a:off x="3073910" y="2091526"/>
                <a:ext cx="892133" cy="159962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Sum</a:t>
                </a:r>
              </a:p>
              <a:p>
                <a:pPr algn="ctr"/>
                <a:r>
                  <a:rPr lang="en-US" sz="1400" dirty="0"/>
                  <a:t>FIFO_2(3)</a:t>
                </a:r>
              </a:p>
              <a:p>
                <a:pPr algn="ctr"/>
                <a:endParaRPr lang="en-US" sz="1400" dirty="0"/>
              </a:p>
            </p:txBody>
          </p:sp>
          <p:grpSp>
            <p:nvGrpSpPr>
              <p:cNvPr id="154" name="Group 153">
                <a:extLst>
                  <a:ext uri="{FF2B5EF4-FFF2-40B4-BE49-F238E27FC236}">
                    <a16:creationId xmlns:a16="http://schemas.microsoft.com/office/drawing/2014/main" id="{9CE2F67A-ED31-253B-F087-CEC9FFE1F650}"/>
                  </a:ext>
                </a:extLst>
              </p:cNvPr>
              <p:cNvGrpSpPr/>
              <p:nvPr/>
            </p:nvGrpSpPr>
            <p:grpSpPr>
              <a:xfrm>
                <a:off x="718626" y="1870810"/>
                <a:ext cx="2334849" cy="538480"/>
                <a:chOff x="727252" y="1870810"/>
                <a:chExt cx="2334849" cy="538480"/>
              </a:xfrm>
            </p:grpSpPr>
            <p:sp>
              <p:nvSpPr>
                <p:cNvPr id="174" name="Rectangle 173">
                  <a:extLst>
                    <a:ext uri="{FF2B5EF4-FFF2-40B4-BE49-F238E27FC236}">
                      <a16:creationId xmlns:a16="http://schemas.microsoft.com/office/drawing/2014/main" id="{72CEEA13-5C3B-9FD7-FD51-CB74EB645D85}"/>
                    </a:ext>
                  </a:extLst>
                </p:cNvPr>
                <p:cNvSpPr/>
                <p:nvPr/>
              </p:nvSpPr>
              <p:spPr>
                <a:xfrm>
                  <a:off x="1357666" y="2130177"/>
                  <a:ext cx="900263" cy="27911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/>
                    <a:t>FIFO_2(0)</a:t>
                  </a:r>
                </a:p>
              </p:txBody>
            </p:sp>
            <p:cxnSp>
              <p:nvCxnSpPr>
                <p:cNvPr id="175" name="Straight Arrow Connector 174">
                  <a:extLst>
                    <a:ext uri="{FF2B5EF4-FFF2-40B4-BE49-F238E27FC236}">
                      <a16:creationId xmlns:a16="http://schemas.microsoft.com/office/drawing/2014/main" id="{C04C63F9-CB24-46A8-B955-CEFFBA64D84E}"/>
                    </a:ext>
                  </a:extLst>
                </p:cNvPr>
                <p:cNvCxnSpPr>
                  <a:cxnSpLocks/>
                  <a:endCxn id="174" idx="1"/>
                </p:cNvCxnSpPr>
                <p:nvPr/>
              </p:nvCxnSpPr>
              <p:spPr>
                <a:xfrm>
                  <a:off x="734030" y="2263307"/>
                  <a:ext cx="623636" cy="6427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6" name="TextBox 175">
                  <a:extLst>
                    <a:ext uri="{FF2B5EF4-FFF2-40B4-BE49-F238E27FC236}">
                      <a16:creationId xmlns:a16="http://schemas.microsoft.com/office/drawing/2014/main" id="{65A89033-7E84-0FFA-A3ED-F711897B1D75}"/>
                    </a:ext>
                  </a:extLst>
                </p:cNvPr>
                <p:cNvSpPr txBox="1"/>
                <p:nvPr/>
              </p:nvSpPr>
              <p:spPr>
                <a:xfrm>
                  <a:off x="727252" y="1945689"/>
                  <a:ext cx="48122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 err="1"/>
                    <a:t>sh_</a:t>
                  </a:r>
                  <a:r>
                    <a:rPr lang="en-US" altLang="zh-CN" sz="1400" dirty="0" err="1"/>
                    <a:t>l</a:t>
                  </a:r>
                  <a:endParaRPr lang="en-US" sz="1400" dirty="0"/>
                </a:p>
              </p:txBody>
            </p:sp>
            <p:cxnSp>
              <p:nvCxnSpPr>
                <p:cNvPr id="177" name="Connector: Elbow 176">
                  <a:extLst>
                    <a:ext uri="{FF2B5EF4-FFF2-40B4-BE49-F238E27FC236}">
                      <a16:creationId xmlns:a16="http://schemas.microsoft.com/office/drawing/2014/main" id="{F16EA7BE-C003-A260-A886-89CC479498D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103969" y="1870810"/>
                  <a:ext cx="332098" cy="364420"/>
                </a:xfrm>
                <a:prstGeom prst="bentConnector2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Arrow Connector 177">
                  <a:extLst>
                    <a:ext uri="{FF2B5EF4-FFF2-40B4-BE49-F238E27FC236}">
                      <a16:creationId xmlns:a16="http://schemas.microsoft.com/office/drawing/2014/main" id="{AA1247D5-F1AF-225F-D6CB-8794BFE50F7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169968" y="2326380"/>
                  <a:ext cx="892133" cy="5551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5" name="Group 154">
                <a:extLst>
                  <a:ext uri="{FF2B5EF4-FFF2-40B4-BE49-F238E27FC236}">
                    <a16:creationId xmlns:a16="http://schemas.microsoft.com/office/drawing/2014/main" id="{753FCD84-F1B6-F06E-5000-F8F0907AB4F6}"/>
                  </a:ext>
                </a:extLst>
              </p:cNvPr>
              <p:cNvGrpSpPr/>
              <p:nvPr/>
            </p:nvGrpSpPr>
            <p:grpSpPr>
              <a:xfrm>
                <a:off x="704649" y="1862184"/>
                <a:ext cx="2348826" cy="1131476"/>
                <a:chOff x="717296" y="1277814"/>
                <a:chExt cx="2348826" cy="1131476"/>
              </a:xfrm>
            </p:grpSpPr>
            <p:sp>
              <p:nvSpPr>
                <p:cNvPr id="169" name="Rectangle 168">
                  <a:extLst>
                    <a:ext uri="{FF2B5EF4-FFF2-40B4-BE49-F238E27FC236}">
                      <a16:creationId xmlns:a16="http://schemas.microsoft.com/office/drawing/2014/main" id="{9447E153-913E-C94B-CE49-B832584C604D}"/>
                    </a:ext>
                  </a:extLst>
                </p:cNvPr>
                <p:cNvSpPr/>
                <p:nvPr/>
              </p:nvSpPr>
              <p:spPr>
                <a:xfrm>
                  <a:off x="1361688" y="2130177"/>
                  <a:ext cx="900262" cy="27911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/>
                    <a:t>FIFO_2(1)</a:t>
                  </a:r>
                </a:p>
              </p:txBody>
            </p:sp>
            <p:cxnSp>
              <p:nvCxnSpPr>
                <p:cNvPr id="170" name="Straight Arrow Connector 169">
                  <a:extLst>
                    <a:ext uri="{FF2B5EF4-FFF2-40B4-BE49-F238E27FC236}">
                      <a16:creationId xmlns:a16="http://schemas.microsoft.com/office/drawing/2014/main" id="{596F7C92-9189-FAC6-52F8-56CA23D29281}"/>
                    </a:ext>
                  </a:extLst>
                </p:cNvPr>
                <p:cNvCxnSpPr>
                  <a:cxnSpLocks/>
                  <a:endCxn id="169" idx="1"/>
                </p:cNvCxnSpPr>
                <p:nvPr/>
              </p:nvCxnSpPr>
              <p:spPr>
                <a:xfrm>
                  <a:off x="734030" y="2263307"/>
                  <a:ext cx="627658" cy="6427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1" name="TextBox 170">
                  <a:extLst>
                    <a:ext uri="{FF2B5EF4-FFF2-40B4-BE49-F238E27FC236}">
                      <a16:creationId xmlns:a16="http://schemas.microsoft.com/office/drawing/2014/main" id="{FB08742E-24C9-9D28-812E-0D6E2A714FB5}"/>
                    </a:ext>
                  </a:extLst>
                </p:cNvPr>
                <p:cNvSpPr txBox="1"/>
                <p:nvPr/>
              </p:nvSpPr>
              <p:spPr>
                <a:xfrm>
                  <a:off x="717296" y="1952747"/>
                  <a:ext cx="502061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 err="1"/>
                    <a:t>sh_r</a:t>
                  </a:r>
                  <a:endParaRPr lang="en-US" sz="1400" dirty="0"/>
                </a:p>
              </p:txBody>
            </p:sp>
            <p:cxnSp>
              <p:nvCxnSpPr>
                <p:cNvPr id="172" name="Connector: Elbow 171">
                  <a:extLst>
                    <a:ext uri="{FF2B5EF4-FFF2-40B4-BE49-F238E27FC236}">
                      <a16:creationId xmlns:a16="http://schemas.microsoft.com/office/drawing/2014/main" id="{9A235928-93D5-7B63-A943-728562E7F91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207489" y="1277814"/>
                  <a:ext cx="336119" cy="948790"/>
                </a:xfrm>
                <a:prstGeom prst="bentConnector2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Arrow Connector 172">
                  <a:extLst>
                    <a:ext uri="{FF2B5EF4-FFF2-40B4-BE49-F238E27FC236}">
                      <a16:creationId xmlns:a16="http://schemas.microsoft.com/office/drawing/2014/main" id="{B35773A3-0F82-5B6C-E96C-E0BF3169272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172107" y="2343914"/>
                  <a:ext cx="894015" cy="124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7" name="Group 156">
                <a:extLst>
                  <a:ext uri="{FF2B5EF4-FFF2-40B4-BE49-F238E27FC236}">
                    <a16:creationId xmlns:a16="http://schemas.microsoft.com/office/drawing/2014/main" id="{59DCE3D4-4877-0BBA-E856-9839F23FCAB1}"/>
                  </a:ext>
                </a:extLst>
              </p:cNvPr>
              <p:cNvGrpSpPr/>
              <p:nvPr/>
            </p:nvGrpSpPr>
            <p:grpSpPr>
              <a:xfrm>
                <a:off x="702142" y="1872873"/>
                <a:ext cx="2351333" cy="1679875"/>
                <a:chOff x="717296" y="582773"/>
                <a:chExt cx="2351333" cy="1679875"/>
              </a:xfrm>
            </p:grpSpPr>
            <p:sp>
              <p:nvSpPr>
                <p:cNvPr id="159" name="Rectangle 158">
                  <a:extLst>
                    <a:ext uri="{FF2B5EF4-FFF2-40B4-BE49-F238E27FC236}">
                      <a16:creationId xmlns:a16="http://schemas.microsoft.com/office/drawing/2014/main" id="{4FC37E1B-514E-E4C0-8F1E-B098C07E5025}"/>
                    </a:ext>
                  </a:extLst>
                </p:cNvPr>
                <p:cNvSpPr/>
                <p:nvPr/>
              </p:nvSpPr>
              <p:spPr>
                <a:xfrm>
                  <a:off x="1361688" y="1983535"/>
                  <a:ext cx="910198" cy="27911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/>
                    <a:t>FIFO_2(2)</a:t>
                  </a:r>
                </a:p>
              </p:txBody>
            </p:sp>
            <p:cxnSp>
              <p:nvCxnSpPr>
                <p:cNvPr id="160" name="Straight Arrow Connector 159">
                  <a:extLst>
                    <a:ext uri="{FF2B5EF4-FFF2-40B4-BE49-F238E27FC236}">
                      <a16:creationId xmlns:a16="http://schemas.microsoft.com/office/drawing/2014/main" id="{D5E5CF2E-F7E7-A0A0-3825-6F2D3662B920}"/>
                    </a:ext>
                  </a:extLst>
                </p:cNvPr>
                <p:cNvCxnSpPr>
                  <a:cxnSpLocks/>
                  <a:endCxn id="159" idx="1"/>
                </p:cNvCxnSpPr>
                <p:nvPr/>
              </p:nvCxnSpPr>
              <p:spPr>
                <a:xfrm>
                  <a:off x="734030" y="2116665"/>
                  <a:ext cx="627658" cy="6427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1" name="TextBox 160">
                  <a:extLst>
                    <a:ext uri="{FF2B5EF4-FFF2-40B4-BE49-F238E27FC236}">
                      <a16:creationId xmlns:a16="http://schemas.microsoft.com/office/drawing/2014/main" id="{2894D998-6557-849C-8959-CDA44880AC12}"/>
                    </a:ext>
                  </a:extLst>
                </p:cNvPr>
                <p:cNvSpPr txBox="1"/>
                <p:nvPr/>
              </p:nvSpPr>
              <p:spPr>
                <a:xfrm>
                  <a:off x="717296" y="1797479"/>
                  <a:ext cx="500458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 err="1"/>
                    <a:t>sh_t</a:t>
                  </a:r>
                  <a:endParaRPr lang="en-US" sz="1400" dirty="0"/>
                </a:p>
              </p:txBody>
            </p:sp>
            <p:cxnSp>
              <p:nvCxnSpPr>
                <p:cNvPr id="162" name="Connector: Elbow 161">
                  <a:extLst>
                    <a:ext uri="{FF2B5EF4-FFF2-40B4-BE49-F238E27FC236}">
                      <a16:creationId xmlns:a16="http://schemas.microsoft.com/office/drawing/2014/main" id="{43785C98-5F67-C022-371A-C90242CD718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190218" y="582773"/>
                  <a:ext cx="477497" cy="1499830"/>
                </a:xfrm>
                <a:prstGeom prst="bentConnector2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Arrow Connector 162">
                  <a:extLst>
                    <a:ext uri="{FF2B5EF4-FFF2-40B4-BE49-F238E27FC236}">
                      <a16:creationId xmlns:a16="http://schemas.microsoft.com/office/drawing/2014/main" id="{D73835C7-448F-4378-9012-2962DB5827F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14017" y="2176861"/>
                  <a:ext cx="854612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8" name="Straight Arrow Connector 157">
                <a:extLst>
                  <a:ext uri="{FF2B5EF4-FFF2-40B4-BE49-F238E27FC236}">
                    <a16:creationId xmlns:a16="http://schemas.microsoft.com/office/drawing/2014/main" id="{47EC0183-C662-F42D-75F4-26226541D7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66043" y="2626097"/>
                <a:ext cx="83276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2" name="Rectangle: Rounded Corners 151">
              <a:extLst>
                <a:ext uri="{FF2B5EF4-FFF2-40B4-BE49-F238E27FC236}">
                  <a16:creationId xmlns:a16="http://schemas.microsoft.com/office/drawing/2014/main" id="{865AC34B-A307-AAB9-ABF4-D21580396EF9}"/>
                </a:ext>
              </a:extLst>
            </p:cNvPr>
            <p:cNvSpPr/>
            <p:nvPr/>
          </p:nvSpPr>
          <p:spPr>
            <a:xfrm>
              <a:off x="1468976" y="1061216"/>
              <a:ext cx="1908884" cy="32644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FADC_1 (10,11,12)</a:t>
              </a:r>
            </a:p>
          </p:txBody>
        </p:sp>
      </p:grpSp>
      <p:sp>
        <p:nvSpPr>
          <p:cNvPr id="187" name="Rectangle 186">
            <a:extLst>
              <a:ext uri="{FF2B5EF4-FFF2-40B4-BE49-F238E27FC236}">
                <a16:creationId xmlns:a16="http://schemas.microsoft.com/office/drawing/2014/main" id="{E79EBD9B-9DE4-1B83-2883-338B35B63D2F}"/>
              </a:ext>
            </a:extLst>
          </p:cNvPr>
          <p:cNvSpPr/>
          <p:nvPr/>
        </p:nvSpPr>
        <p:spPr>
          <a:xfrm>
            <a:off x="5138309" y="2343545"/>
            <a:ext cx="1128323" cy="409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DS_0(1)</a:t>
            </a: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EC3C49E0-5B24-B7BD-BE4E-F0B1E0D2E62E}"/>
              </a:ext>
            </a:extLst>
          </p:cNvPr>
          <p:cNvSpPr/>
          <p:nvPr/>
        </p:nvSpPr>
        <p:spPr>
          <a:xfrm>
            <a:off x="4783110" y="4674738"/>
            <a:ext cx="1136842" cy="385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DS_0(3)</a:t>
            </a:r>
          </a:p>
        </p:txBody>
      </p:sp>
      <p:cxnSp>
        <p:nvCxnSpPr>
          <p:cNvPr id="192" name="Connector: Elbow 191">
            <a:extLst>
              <a:ext uri="{FF2B5EF4-FFF2-40B4-BE49-F238E27FC236}">
                <a16:creationId xmlns:a16="http://schemas.microsoft.com/office/drawing/2014/main" id="{DF2737AB-45ED-5AFC-AAAB-1932B3075BD3}"/>
              </a:ext>
            </a:extLst>
          </p:cNvPr>
          <p:cNvCxnSpPr>
            <a:cxnSpLocks/>
            <a:stCxn id="187" idx="3"/>
          </p:cNvCxnSpPr>
          <p:nvPr/>
        </p:nvCxnSpPr>
        <p:spPr>
          <a:xfrm>
            <a:off x="6266632" y="2548075"/>
            <a:ext cx="1074447" cy="91147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ctor: Elbow 193">
            <a:extLst>
              <a:ext uri="{FF2B5EF4-FFF2-40B4-BE49-F238E27FC236}">
                <a16:creationId xmlns:a16="http://schemas.microsoft.com/office/drawing/2014/main" id="{1BBC5BA6-AACA-2036-F370-1C8F60B57ADD}"/>
              </a:ext>
            </a:extLst>
          </p:cNvPr>
          <p:cNvCxnSpPr>
            <a:cxnSpLocks/>
            <a:stCxn id="188" idx="3"/>
          </p:cNvCxnSpPr>
          <p:nvPr/>
        </p:nvCxnSpPr>
        <p:spPr>
          <a:xfrm flipV="1">
            <a:off x="5919952" y="3832259"/>
            <a:ext cx="1421127" cy="10350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Rectangle: Rounded Corners 194">
            <a:extLst>
              <a:ext uri="{FF2B5EF4-FFF2-40B4-BE49-F238E27FC236}">
                <a16:creationId xmlns:a16="http://schemas.microsoft.com/office/drawing/2014/main" id="{FDA0DE33-34B3-263E-8BFD-4A84BD92B276}"/>
              </a:ext>
            </a:extLst>
          </p:cNvPr>
          <p:cNvSpPr/>
          <p:nvPr/>
        </p:nvSpPr>
        <p:spPr>
          <a:xfrm>
            <a:off x="7349705" y="3092696"/>
            <a:ext cx="1358205" cy="10596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Logic_0(1)</a:t>
            </a:r>
          </a:p>
          <a:p>
            <a:pPr algn="ctr"/>
            <a:r>
              <a:rPr lang="en-US" dirty="0"/>
              <a:t> “and”</a:t>
            </a:r>
          </a:p>
        </p:txBody>
      </p:sp>
      <p:cxnSp>
        <p:nvCxnSpPr>
          <p:cNvPr id="197" name="Connector: Elbow 196">
            <a:extLst>
              <a:ext uri="{FF2B5EF4-FFF2-40B4-BE49-F238E27FC236}">
                <a16:creationId xmlns:a16="http://schemas.microsoft.com/office/drawing/2014/main" id="{2C3BD038-B1E2-62B1-1911-BD98A16F1EC8}"/>
              </a:ext>
            </a:extLst>
          </p:cNvPr>
          <p:cNvCxnSpPr>
            <a:cxnSpLocks/>
            <a:stCxn id="195" idx="3"/>
          </p:cNvCxnSpPr>
          <p:nvPr/>
        </p:nvCxnSpPr>
        <p:spPr>
          <a:xfrm>
            <a:off x="8707910" y="3622514"/>
            <a:ext cx="679849" cy="58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Rectangle: Rounded Corners 197">
            <a:extLst>
              <a:ext uri="{FF2B5EF4-FFF2-40B4-BE49-F238E27FC236}">
                <a16:creationId xmlns:a16="http://schemas.microsoft.com/office/drawing/2014/main" id="{6943AC63-144B-D9BE-9466-647081B4A9D0}"/>
              </a:ext>
            </a:extLst>
          </p:cNvPr>
          <p:cNvSpPr/>
          <p:nvPr/>
        </p:nvSpPr>
        <p:spPr>
          <a:xfrm>
            <a:off x="9387759" y="3375757"/>
            <a:ext cx="1094644" cy="4565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TI_0(1)</a:t>
            </a: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A0BA890F-4330-5DF1-4CFC-AA29F9EBA737}"/>
              </a:ext>
            </a:extLst>
          </p:cNvPr>
          <p:cNvSpPr/>
          <p:nvPr/>
        </p:nvSpPr>
        <p:spPr>
          <a:xfrm>
            <a:off x="4791629" y="5218460"/>
            <a:ext cx="1136842" cy="35400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DS_0(4)</a:t>
            </a:r>
          </a:p>
        </p:txBody>
      </p:sp>
      <p:cxnSp>
        <p:nvCxnSpPr>
          <p:cNvPr id="205" name="Straight Arrow Connector 204">
            <a:extLst>
              <a:ext uri="{FF2B5EF4-FFF2-40B4-BE49-F238E27FC236}">
                <a16:creationId xmlns:a16="http://schemas.microsoft.com/office/drawing/2014/main" id="{B7CCD295-1F2F-02D2-BAD3-245A48F7F313}"/>
              </a:ext>
            </a:extLst>
          </p:cNvPr>
          <p:cNvCxnSpPr>
            <a:cxnSpLocks/>
            <a:endCxn id="203" idx="1"/>
          </p:cNvCxnSpPr>
          <p:nvPr/>
        </p:nvCxnSpPr>
        <p:spPr>
          <a:xfrm flipV="1">
            <a:off x="4034118" y="5395461"/>
            <a:ext cx="757511" cy="48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E7970B35-C47C-EC5B-88F2-A876C60FA6B4}"/>
              </a:ext>
            </a:extLst>
          </p:cNvPr>
          <p:cNvSpPr txBox="1"/>
          <p:nvPr/>
        </p:nvSpPr>
        <p:spPr>
          <a:xfrm>
            <a:off x="829703" y="6383390"/>
            <a:ext cx="9000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Separate each DSC channel for different threshold control to each trigger type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AB8B6C-FA3B-BBE3-C4EA-ABC5FD52D2D9}"/>
              </a:ext>
            </a:extLst>
          </p:cNvPr>
          <p:cNvSpPr/>
          <p:nvPr/>
        </p:nvSpPr>
        <p:spPr>
          <a:xfrm>
            <a:off x="3691794" y="1551351"/>
            <a:ext cx="859001" cy="20049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Sum</a:t>
            </a:r>
          </a:p>
          <a:p>
            <a:pPr algn="ctr"/>
            <a:r>
              <a:rPr lang="en-US" sz="1400" dirty="0"/>
              <a:t>FIF0_1(3)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EB79B8B-D8FF-B277-AAFF-5AE59149FDE1}"/>
              </a:ext>
            </a:extLst>
          </p:cNvPr>
          <p:cNvCxnSpPr>
            <a:cxnSpLocks/>
          </p:cNvCxnSpPr>
          <p:nvPr/>
        </p:nvCxnSpPr>
        <p:spPr>
          <a:xfrm flipV="1">
            <a:off x="2853494" y="1717617"/>
            <a:ext cx="854618" cy="4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AA14309-E275-39BC-3017-BCC367A58D28}"/>
              </a:ext>
            </a:extLst>
          </p:cNvPr>
          <p:cNvCxnSpPr>
            <a:cxnSpLocks/>
          </p:cNvCxnSpPr>
          <p:nvPr/>
        </p:nvCxnSpPr>
        <p:spPr>
          <a:xfrm flipV="1">
            <a:off x="2959319" y="2263364"/>
            <a:ext cx="748793" cy="141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612019F6-1317-C918-03A9-C8A1F1626139}"/>
              </a:ext>
            </a:extLst>
          </p:cNvPr>
          <p:cNvCxnSpPr>
            <a:cxnSpLocks/>
          </p:cNvCxnSpPr>
          <p:nvPr/>
        </p:nvCxnSpPr>
        <p:spPr>
          <a:xfrm>
            <a:off x="2975095" y="2830606"/>
            <a:ext cx="7330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7CFED9E-318C-9E8D-6778-A2D867918D0F}"/>
              </a:ext>
            </a:extLst>
          </p:cNvPr>
          <p:cNvCxnSpPr>
            <a:cxnSpLocks/>
          </p:cNvCxnSpPr>
          <p:nvPr/>
        </p:nvCxnSpPr>
        <p:spPr>
          <a:xfrm flipV="1">
            <a:off x="2983811" y="3401052"/>
            <a:ext cx="724301" cy="34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D50B8901-C370-9E80-AACE-BB3C1B015614}"/>
              </a:ext>
            </a:extLst>
          </p:cNvPr>
          <p:cNvSpPr txBox="1"/>
          <p:nvPr/>
        </p:nvSpPr>
        <p:spPr>
          <a:xfrm>
            <a:off x="6921142" y="1184727"/>
            <a:ext cx="4204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All 16 Cherenkov </a:t>
            </a:r>
            <a:r>
              <a:rPr lang="en-US" dirty="0" err="1">
                <a:solidFill>
                  <a:srgbClr val="FF0000"/>
                </a:solidFill>
              </a:rPr>
              <a:t>MaPMT</a:t>
            </a:r>
            <a:r>
              <a:rPr lang="en-US" dirty="0">
                <a:solidFill>
                  <a:srgbClr val="FF0000"/>
                </a:solidFill>
              </a:rPr>
              <a:t> channels (after x10 amplifier) go to one FADC board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DED16ADE-8DE9-052D-9033-0731D785FB42}"/>
              </a:ext>
            </a:extLst>
          </p:cNvPr>
          <p:cNvSpPr/>
          <p:nvPr/>
        </p:nvSpPr>
        <p:spPr>
          <a:xfrm>
            <a:off x="168439" y="757755"/>
            <a:ext cx="1734984" cy="64575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All inputs are after x10 amplifier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9DA44B53-7D71-BFDB-398B-0DDD441A7E1F}"/>
              </a:ext>
            </a:extLst>
          </p:cNvPr>
          <p:cNvCxnSpPr>
            <a:cxnSpLocks/>
            <a:stCxn id="69" idx="3"/>
          </p:cNvCxnSpPr>
          <p:nvPr/>
        </p:nvCxnSpPr>
        <p:spPr>
          <a:xfrm>
            <a:off x="422522" y="1308938"/>
            <a:ext cx="150119" cy="9686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650C4DDA-445D-00EE-8F2C-28DBD5F54C82}"/>
              </a:ext>
            </a:extLst>
          </p:cNvPr>
          <p:cNvSpPr/>
          <p:nvPr/>
        </p:nvSpPr>
        <p:spPr>
          <a:xfrm>
            <a:off x="5162378" y="2980856"/>
            <a:ext cx="1128323" cy="42019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DS_0(2)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592B7C9-1B32-E051-C981-1D29CDEF477A}"/>
              </a:ext>
            </a:extLst>
          </p:cNvPr>
          <p:cNvCxnSpPr>
            <a:cxnSpLocks/>
          </p:cNvCxnSpPr>
          <p:nvPr/>
        </p:nvCxnSpPr>
        <p:spPr>
          <a:xfrm>
            <a:off x="4559421" y="3190751"/>
            <a:ext cx="606305" cy="111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4829C80-1DC2-4B61-0A81-F964E1D2B8E6}"/>
              </a:ext>
            </a:extLst>
          </p:cNvPr>
          <p:cNvSpPr txBox="1"/>
          <p:nvPr/>
        </p:nvSpPr>
        <p:spPr>
          <a:xfrm>
            <a:off x="7116681" y="4765126"/>
            <a:ext cx="2048833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NOT USE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57F6874-68DD-8E29-8265-D3BD65021E95}"/>
              </a:ext>
            </a:extLst>
          </p:cNvPr>
          <p:cNvCxnSpPr>
            <a:cxnSpLocks/>
            <a:stCxn id="4" idx="2"/>
            <a:endCxn id="8" idx="1"/>
          </p:cNvCxnSpPr>
          <p:nvPr/>
        </p:nvCxnSpPr>
        <p:spPr>
          <a:xfrm>
            <a:off x="5726540" y="3401051"/>
            <a:ext cx="1390141" cy="1548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EEE01CE-105B-EFDA-8B2C-E5CED879B0DB}"/>
              </a:ext>
            </a:extLst>
          </p:cNvPr>
          <p:cNvCxnSpPr>
            <a:cxnSpLocks/>
            <a:stCxn id="203" idx="3"/>
            <a:endCxn id="8" idx="1"/>
          </p:cNvCxnSpPr>
          <p:nvPr/>
        </p:nvCxnSpPr>
        <p:spPr>
          <a:xfrm flipV="1">
            <a:off x="5928471" y="4949792"/>
            <a:ext cx="1188210" cy="4456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A5235DD6-C231-759E-1E62-B7184D693DA1}"/>
              </a:ext>
            </a:extLst>
          </p:cNvPr>
          <p:cNvSpPr txBox="1"/>
          <p:nvPr/>
        </p:nvSpPr>
        <p:spPr>
          <a:xfrm>
            <a:off x="3566025" y="1156385"/>
            <a:ext cx="1692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Cherenkov_sum</a:t>
            </a:r>
            <a:endParaRPr 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52C14FC-DA90-DADC-C375-A20A1BF1A1F2}"/>
              </a:ext>
            </a:extLst>
          </p:cNvPr>
          <p:cNvSpPr txBox="1"/>
          <p:nvPr/>
        </p:nvSpPr>
        <p:spPr>
          <a:xfrm>
            <a:off x="2872437" y="5931600"/>
            <a:ext cx="1403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Shower_sum</a:t>
            </a:r>
            <a:endParaRPr lang="en-US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0905017-1976-94DD-4998-927E9C23E660}"/>
              </a:ext>
            </a:extLst>
          </p:cNvPr>
          <p:cNvSpPr txBox="1"/>
          <p:nvPr/>
        </p:nvSpPr>
        <p:spPr>
          <a:xfrm>
            <a:off x="7116682" y="5730605"/>
            <a:ext cx="2048833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Go to trigger type 4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8C9CA98-8833-54A6-5EE8-E1AA09B5F6F3}"/>
              </a:ext>
            </a:extLst>
          </p:cNvPr>
          <p:cNvSpPr/>
          <p:nvPr/>
        </p:nvSpPr>
        <p:spPr>
          <a:xfrm>
            <a:off x="4761543" y="5730993"/>
            <a:ext cx="1136842" cy="34196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DS_0(14)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9FC5087E-9EF0-400C-6CBF-5F774CA4B56D}"/>
              </a:ext>
            </a:extLst>
          </p:cNvPr>
          <p:cNvCxnSpPr>
            <a:cxnSpLocks/>
            <a:endCxn id="47" idx="1"/>
          </p:cNvCxnSpPr>
          <p:nvPr/>
        </p:nvCxnSpPr>
        <p:spPr>
          <a:xfrm>
            <a:off x="3965932" y="5730605"/>
            <a:ext cx="795611" cy="1713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F79A48A9-9F3B-5DC1-484D-10904855B521}"/>
              </a:ext>
            </a:extLst>
          </p:cNvPr>
          <p:cNvCxnSpPr>
            <a:cxnSpLocks/>
            <a:stCxn id="47" idx="3"/>
            <a:endCxn id="38" idx="1"/>
          </p:cNvCxnSpPr>
          <p:nvPr/>
        </p:nvCxnSpPr>
        <p:spPr>
          <a:xfrm>
            <a:off x="5898385" y="5901975"/>
            <a:ext cx="1218297" cy="13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1078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Shape 66">
            <a:extLst>
              <a:ext uri="{FF2B5EF4-FFF2-40B4-BE49-F238E27FC236}">
                <a16:creationId xmlns:a16="http://schemas.microsoft.com/office/drawing/2014/main" id="{5256AF97-C258-27ED-36AB-18FA0AB02262}"/>
              </a:ext>
            </a:extLst>
          </p:cNvPr>
          <p:cNvSpPr txBox="1"/>
          <p:nvPr/>
        </p:nvSpPr>
        <p:spPr>
          <a:xfrm>
            <a:off x="652789" y="243871"/>
            <a:ext cx="11122348" cy="420605"/>
          </a:xfrm>
          <a:prstGeom prst="rect">
            <a:avLst/>
          </a:prstGeom>
          <a:noFill/>
          <a:ln>
            <a:noFill/>
          </a:ln>
        </p:spPr>
        <p:txBody>
          <a:bodyPr lIns="79412" tIns="39706" rIns="79412" bIns="39706">
            <a:noAutofit/>
          </a:bodyPr>
          <a:lstStyle/>
          <a:p>
            <a:r>
              <a:rPr lang="en-US" sz="2400" b="1" spc="-1" dirty="0">
                <a:latin typeface="Arial"/>
              </a:rPr>
              <a:t>High rate trigger type 2: pion trigger (scintillators …)</a:t>
            </a:r>
          </a:p>
          <a:p>
            <a:endParaRPr lang="en-US" sz="2400" b="1" spc="-1" dirty="0">
              <a:latin typeface="Arial"/>
            </a:endParaRPr>
          </a:p>
        </p:txBody>
      </p:sp>
      <p:sp>
        <p:nvSpPr>
          <p:cNvPr id="195" name="Rectangle: Rounded Corners 194">
            <a:extLst>
              <a:ext uri="{FF2B5EF4-FFF2-40B4-BE49-F238E27FC236}">
                <a16:creationId xmlns:a16="http://schemas.microsoft.com/office/drawing/2014/main" id="{FDA0DE33-34B3-263E-8BFD-4A84BD92B276}"/>
              </a:ext>
            </a:extLst>
          </p:cNvPr>
          <p:cNvSpPr/>
          <p:nvPr/>
        </p:nvSpPr>
        <p:spPr>
          <a:xfrm>
            <a:off x="6659471" y="1002984"/>
            <a:ext cx="1286326" cy="19187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Logic_0(2)</a:t>
            </a:r>
          </a:p>
          <a:p>
            <a:pPr algn="ctr"/>
            <a:r>
              <a:rPr lang="en-US" dirty="0"/>
              <a:t> “and”</a:t>
            </a:r>
          </a:p>
        </p:txBody>
      </p:sp>
      <p:sp>
        <p:nvSpPr>
          <p:cNvPr id="198" name="Rectangle: Rounded Corners 197">
            <a:extLst>
              <a:ext uri="{FF2B5EF4-FFF2-40B4-BE49-F238E27FC236}">
                <a16:creationId xmlns:a16="http://schemas.microsoft.com/office/drawing/2014/main" id="{6943AC63-144B-D9BE-9466-647081B4A9D0}"/>
              </a:ext>
            </a:extLst>
          </p:cNvPr>
          <p:cNvSpPr/>
          <p:nvPr/>
        </p:nvSpPr>
        <p:spPr>
          <a:xfrm>
            <a:off x="8683382" y="1727674"/>
            <a:ext cx="1094644" cy="4206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TI_0(2)</a:t>
            </a:r>
          </a:p>
        </p:txBody>
      </p: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F3FC8BA7-CAF4-C391-9529-E52CD6742D13}"/>
              </a:ext>
            </a:extLst>
          </p:cNvPr>
          <p:cNvCxnSpPr>
            <a:cxnSpLocks/>
            <a:stCxn id="195" idx="3"/>
            <a:endCxn id="198" idx="1"/>
          </p:cNvCxnSpPr>
          <p:nvPr/>
        </p:nvCxnSpPr>
        <p:spPr>
          <a:xfrm flipV="1">
            <a:off x="7945797" y="1937977"/>
            <a:ext cx="737585" cy="243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F674B21-A1B2-8435-20E2-9E04D4005145}"/>
              </a:ext>
            </a:extLst>
          </p:cNvPr>
          <p:cNvCxnSpPr>
            <a:cxnSpLocks/>
            <a:stCxn id="187" idx="3"/>
            <a:endCxn id="195" idx="1"/>
          </p:cNvCxnSpPr>
          <p:nvPr/>
        </p:nvCxnSpPr>
        <p:spPr>
          <a:xfrm>
            <a:off x="5431034" y="1928411"/>
            <a:ext cx="1228437" cy="33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EBDE14B-527D-B18F-641E-F9A6704AC321}"/>
              </a:ext>
            </a:extLst>
          </p:cNvPr>
          <p:cNvGrpSpPr/>
          <p:nvPr/>
        </p:nvGrpSpPr>
        <p:grpSpPr>
          <a:xfrm>
            <a:off x="388133" y="984506"/>
            <a:ext cx="5042901" cy="1444299"/>
            <a:chOff x="388133" y="984506"/>
            <a:chExt cx="5042901" cy="1444299"/>
          </a:xfrm>
        </p:grpSpPr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10363AD7-88B9-2E91-2B68-3C1309C4ACC5}"/>
                </a:ext>
              </a:extLst>
            </p:cNvPr>
            <p:cNvGrpSpPr/>
            <p:nvPr/>
          </p:nvGrpSpPr>
          <p:grpSpPr>
            <a:xfrm>
              <a:off x="388133" y="984506"/>
              <a:ext cx="5042901" cy="1444299"/>
              <a:chOff x="388133" y="1105894"/>
              <a:chExt cx="5042901" cy="1444299"/>
            </a:xfrm>
          </p:grpSpPr>
          <p:sp>
            <p:nvSpPr>
              <p:cNvPr id="187" name="Rectangle 186">
                <a:extLst>
                  <a:ext uri="{FF2B5EF4-FFF2-40B4-BE49-F238E27FC236}">
                    <a16:creationId xmlns:a16="http://schemas.microsoft.com/office/drawing/2014/main" id="{E79EBD9B-9DE4-1B83-2883-338B35B63D2F}"/>
                  </a:ext>
                </a:extLst>
              </p:cNvPr>
              <p:cNvSpPr/>
              <p:nvPr/>
            </p:nvSpPr>
            <p:spPr>
              <a:xfrm>
                <a:off x="4192438" y="1922717"/>
                <a:ext cx="1238596" cy="254163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DS_0(6)</a:t>
                </a:r>
              </a:p>
            </p:txBody>
          </p:sp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55698A48-FFD1-875E-B6D1-BF529594EC96}"/>
                  </a:ext>
                </a:extLst>
              </p:cNvPr>
              <p:cNvGrpSpPr/>
              <p:nvPr/>
            </p:nvGrpSpPr>
            <p:grpSpPr>
              <a:xfrm>
                <a:off x="388133" y="1105894"/>
                <a:ext cx="3810676" cy="1444299"/>
                <a:chOff x="795773" y="1040632"/>
                <a:chExt cx="3810676" cy="1444299"/>
              </a:xfrm>
            </p:grpSpPr>
            <p:grpSp>
              <p:nvGrpSpPr>
                <p:cNvPr id="5" name="Group 4">
                  <a:extLst>
                    <a:ext uri="{FF2B5EF4-FFF2-40B4-BE49-F238E27FC236}">
                      <a16:creationId xmlns:a16="http://schemas.microsoft.com/office/drawing/2014/main" id="{D5E78E4E-6D40-ECE0-B0FD-B44F3E11AE86}"/>
                    </a:ext>
                  </a:extLst>
                </p:cNvPr>
                <p:cNvGrpSpPr/>
                <p:nvPr/>
              </p:nvGrpSpPr>
              <p:grpSpPr>
                <a:xfrm>
                  <a:off x="795773" y="1690674"/>
                  <a:ext cx="3810676" cy="794257"/>
                  <a:chOff x="694624" y="2182380"/>
                  <a:chExt cx="3810676" cy="794257"/>
                </a:xfrm>
              </p:grpSpPr>
              <p:grpSp>
                <p:nvGrpSpPr>
                  <p:cNvPr id="8" name="Group 7">
                    <a:extLst>
                      <a:ext uri="{FF2B5EF4-FFF2-40B4-BE49-F238E27FC236}">
                        <a16:creationId xmlns:a16="http://schemas.microsoft.com/office/drawing/2014/main" id="{45919219-2CFA-2910-BE93-B94D70624F96}"/>
                      </a:ext>
                    </a:extLst>
                  </p:cNvPr>
                  <p:cNvGrpSpPr/>
                  <p:nvPr/>
                </p:nvGrpSpPr>
                <p:grpSpPr>
                  <a:xfrm>
                    <a:off x="694624" y="2182380"/>
                    <a:ext cx="3804305" cy="307777"/>
                    <a:chOff x="703250" y="2182380"/>
                    <a:chExt cx="3804305" cy="307777"/>
                  </a:xfrm>
                </p:grpSpPr>
                <p:cxnSp>
                  <p:nvCxnSpPr>
                    <p:cNvPr id="48" name="Straight Arrow Connector 47">
                      <a:extLst>
                        <a:ext uri="{FF2B5EF4-FFF2-40B4-BE49-F238E27FC236}">
                          <a16:creationId xmlns:a16="http://schemas.microsoft.com/office/drawing/2014/main" id="{BF93F92A-8324-10D1-EE8C-A2B4F38860D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57292" y="2467339"/>
                      <a:ext cx="623636" cy="6427"/>
                    </a:xfrm>
                    <a:prstGeom prst="straightConnector1">
                      <a:avLst/>
                    </a:prstGeom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0" name="TextBox 49">
                      <a:extLst>
                        <a:ext uri="{FF2B5EF4-FFF2-40B4-BE49-F238E27FC236}">
                          <a16:creationId xmlns:a16="http://schemas.microsoft.com/office/drawing/2014/main" id="{816C5021-CB4F-C608-8C21-D7D76A96053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03250" y="2182380"/>
                      <a:ext cx="562975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400" dirty="0"/>
                        <a:t>SC_B</a:t>
                      </a:r>
                    </a:p>
                  </p:txBody>
                </p:sp>
                <p:cxnSp>
                  <p:nvCxnSpPr>
                    <p:cNvPr id="52" name="Straight Arrow Connector 51">
                      <a:extLst>
                        <a:ext uri="{FF2B5EF4-FFF2-40B4-BE49-F238E27FC236}">
                          <a16:creationId xmlns:a16="http://schemas.microsoft.com/office/drawing/2014/main" id="{4FEA57FF-182E-B0D4-7588-23F6E90D75C4}"/>
                        </a:ext>
                      </a:extLst>
                    </p:cNvPr>
                    <p:cNvCxnSpPr>
                      <a:cxnSpLocks/>
                      <a:endCxn id="187" idx="1"/>
                    </p:cNvCxnSpPr>
                    <p:nvPr/>
                  </p:nvCxnSpPr>
                  <p:spPr>
                    <a:xfrm>
                      <a:off x="2288437" y="2466577"/>
                      <a:ext cx="2219118" cy="9666"/>
                    </a:xfrm>
                    <a:prstGeom prst="straightConnector1">
                      <a:avLst/>
                    </a:prstGeom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" name="Group 8">
                    <a:extLst>
                      <a:ext uri="{FF2B5EF4-FFF2-40B4-BE49-F238E27FC236}">
                        <a16:creationId xmlns:a16="http://schemas.microsoft.com/office/drawing/2014/main" id="{8C81F515-7616-8777-8E6F-95BB5444DDF0}"/>
                      </a:ext>
                    </a:extLst>
                  </p:cNvPr>
                  <p:cNvGrpSpPr/>
                  <p:nvPr/>
                </p:nvGrpSpPr>
                <p:grpSpPr>
                  <a:xfrm>
                    <a:off x="704649" y="2537117"/>
                    <a:ext cx="3800651" cy="439520"/>
                    <a:chOff x="717296" y="1952747"/>
                    <a:chExt cx="3800651" cy="439520"/>
                  </a:xfrm>
                </p:grpSpPr>
                <p:sp>
                  <p:nvSpPr>
                    <p:cNvPr id="29" name="Rectangle 28">
                      <a:extLst>
                        <a:ext uri="{FF2B5EF4-FFF2-40B4-BE49-F238E27FC236}">
                          <a16:creationId xmlns:a16="http://schemas.microsoft.com/office/drawing/2014/main" id="{0421417F-D1AF-9DA0-AE2B-AA6084143CF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394300" y="2113154"/>
                      <a:ext cx="900262" cy="279113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6">
                        <a:shade val="50000"/>
                      </a:schemeClr>
                    </a:lnRef>
                    <a:fillRef idx="1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400" dirty="0"/>
                        <a:t>FIFO_3(1)</a:t>
                      </a:r>
                    </a:p>
                  </p:txBody>
                </p:sp>
                <p:cxnSp>
                  <p:nvCxnSpPr>
                    <p:cNvPr id="30" name="Straight Arrow Connector 29">
                      <a:extLst>
                        <a:ext uri="{FF2B5EF4-FFF2-40B4-BE49-F238E27FC236}">
                          <a16:creationId xmlns:a16="http://schemas.microsoft.com/office/drawing/2014/main" id="{38353AF5-C736-BFE6-81BB-2F2301389F85}"/>
                        </a:ext>
                      </a:extLst>
                    </p:cNvPr>
                    <p:cNvCxnSpPr>
                      <a:cxnSpLocks/>
                      <a:endCxn id="29" idx="1"/>
                    </p:cNvCxnSpPr>
                    <p:nvPr/>
                  </p:nvCxnSpPr>
                  <p:spPr>
                    <a:xfrm>
                      <a:off x="766642" y="2246284"/>
                      <a:ext cx="627658" cy="6427"/>
                    </a:xfrm>
                    <a:prstGeom prst="straightConnector1">
                      <a:avLst/>
                    </a:prstGeom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1" name="TextBox 30">
                      <a:extLst>
                        <a:ext uri="{FF2B5EF4-FFF2-40B4-BE49-F238E27FC236}">
                          <a16:creationId xmlns:a16="http://schemas.microsoft.com/office/drawing/2014/main" id="{2B760109-C73E-6888-2FB6-DF7AEFB2CD5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17296" y="1952747"/>
                      <a:ext cx="712054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400" dirty="0"/>
                        <a:t>SC_D</a:t>
                      </a:r>
                    </a:p>
                  </p:txBody>
                </p:sp>
                <p:cxnSp>
                  <p:nvCxnSpPr>
                    <p:cNvPr id="45" name="Straight Arrow Connector 44">
                      <a:extLst>
                        <a:ext uri="{FF2B5EF4-FFF2-40B4-BE49-F238E27FC236}">
                          <a16:creationId xmlns:a16="http://schemas.microsoft.com/office/drawing/2014/main" id="{A4E93161-A00B-2AFB-DD99-6D6C6B397EF3}"/>
                        </a:ext>
                      </a:extLst>
                    </p:cNvPr>
                    <p:cNvCxnSpPr>
                      <a:cxnSpLocks/>
                      <a:endCxn id="11" idx="1"/>
                    </p:cNvCxnSpPr>
                    <p:nvPr/>
                  </p:nvCxnSpPr>
                  <p:spPr>
                    <a:xfrm flipV="1">
                      <a:off x="2275815" y="2284143"/>
                      <a:ext cx="2242132" cy="25662"/>
                    </a:xfrm>
                    <a:prstGeom prst="straightConnector1">
                      <a:avLst/>
                    </a:prstGeom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6" name="Rectangle: Rounded Corners 5">
                  <a:extLst>
                    <a:ext uri="{FF2B5EF4-FFF2-40B4-BE49-F238E27FC236}">
                      <a16:creationId xmlns:a16="http://schemas.microsoft.com/office/drawing/2014/main" id="{F880B7E9-3EEA-97C3-4F46-02D39BA9CD68}"/>
                    </a:ext>
                  </a:extLst>
                </p:cNvPr>
                <p:cNvSpPr/>
                <p:nvPr/>
              </p:nvSpPr>
              <p:spPr>
                <a:xfrm>
                  <a:off x="2169026" y="1040632"/>
                  <a:ext cx="1403205" cy="278009"/>
                </a:xfrm>
                <a:prstGeom prst="roundRect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/>
                    <a:t>FADC_1(2,0)</a:t>
                  </a:r>
                </a:p>
              </p:txBody>
            </p:sp>
          </p:grpSp>
          <p:cxnSp>
            <p:nvCxnSpPr>
              <p:cNvPr id="64" name="Connector: Elbow 63">
                <a:extLst>
                  <a:ext uri="{FF2B5EF4-FFF2-40B4-BE49-F238E27FC236}">
                    <a16:creationId xmlns:a16="http://schemas.microsoft.com/office/drawing/2014/main" id="{B3CBB3F9-6B13-E788-EB1D-D3A03C0134AD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 flipV="1">
                <a:off x="1798496" y="1517817"/>
                <a:ext cx="601049" cy="297428"/>
              </a:xfrm>
              <a:prstGeom prst="bentConnector3">
                <a:avLst>
                  <a:gd name="adj1" fmla="val 3515"/>
                </a:avLst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91A89E6-EC77-71E1-AE1C-640D6377D5B6}"/>
                </a:ext>
              </a:extLst>
            </p:cNvPr>
            <p:cNvSpPr/>
            <p:nvPr/>
          </p:nvSpPr>
          <p:spPr>
            <a:xfrm>
              <a:off x="1064232" y="1703733"/>
              <a:ext cx="900262" cy="27911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FIFO_3(0)</a:t>
              </a:r>
            </a:p>
          </p:txBody>
        </p:sp>
        <p:cxnSp>
          <p:nvCxnSpPr>
            <p:cNvPr id="33" name="Connector: Elbow 32">
              <a:extLst>
                <a:ext uri="{FF2B5EF4-FFF2-40B4-BE49-F238E27FC236}">
                  <a16:creationId xmlns:a16="http://schemas.microsoft.com/office/drawing/2014/main" id="{DADEE458-8EFA-0CDE-C5AA-0D9C68C7DC16}"/>
                </a:ext>
              </a:extLst>
            </p:cNvPr>
            <p:cNvCxnSpPr>
              <a:cxnSpLocks/>
              <a:stCxn id="29" idx="3"/>
              <a:endCxn id="6" idx="2"/>
            </p:cNvCxnSpPr>
            <p:nvPr/>
          </p:nvCxnSpPr>
          <p:spPr>
            <a:xfrm flipV="1">
              <a:off x="1975424" y="1262515"/>
              <a:ext cx="487565" cy="1026734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Rectangle 53">
            <a:extLst>
              <a:ext uri="{FF2B5EF4-FFF2-40B4-BE49-F238E27FC236}">
                <a16:creationId xmlns:a16="http://schemas.microsoft.com/office/drawing/2014/main" id="{B604E4D7-F0EC-97C9-20CD-DA28FB266C83}"/>
              </a:ext>
            </a:extLst>
          </p:cNvPr>
          <p:cNvSpPr/>
          <p:nvPr/>
        </p:nvSpPr>
        <p:spPr>
          <a:xfrm>
            <a:off x="4231299" y="2769417"/>
            <a:ext cx="1238596" cy="3205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DS_0(8)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619176F8-803F-8260-75B5-12E87E780DE4}"/>
              </a:ext>
            </a:extLst>
          </p:cNvPr>
          <p:cNvCxnSpPr>
            <a:cxnSpLocks/>
            <a:endCxn id="54" idx="1"/>
          </p:cNvCxnSpPr>
          <p:nvPr/>
        </p:nvCxnSpPr>
        <p:spPr>
          <a:xfrm>
            <a:off x="1984049" y="2406559"/>
            <a:ext cx="2247250" cy="523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DDAA1754-4DB5-706F-7F18-5DCD17C38A1C}"/>
              </a:ext>
            </a:extLst>
          </p:cNvPr>
          <p:cNvSpPr/>
          <p:nvPr/>
        </p:nvSpPr>
        <p:spPr>
          <a:xfrm>
            <a:off x="4198809" y="2193599"/>
            <a:ext cx="1238596" cy="25416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DS_0(7)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87A4F94-255E-7C58-B9E6-C6032DD1B3E5}"/>
              </a:ext>
            </a:extLst>
          </p:cNvPr>
          <p:cNvSpPr txBox="1"/>
          <p:nvPr/>
        </p:nvSpPr>
        <p:spPr>
          <a:xfrm>
            <a:off x="322133" y="1427381"/>
            <a:ext cx="14392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(behind shower)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8E59A45-C9C6-9D45-4F34-5406499BFBB4}"/>
              </a:ext>
            </a:extLst>
          </p:cNvPr>
          <p:cNvSpPr txBox="1"/>
          <p:nvPr/>
        </p:nvSpPr>
        <p:spPr>
          <a:xfrm>
            <a:off x="6634549" y="3330164"/>
            <a:ext cx="2048833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Go to trigger type 3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8844191-ED56-1568-80DE-B0812B2C47A1}"/>
              </a:ext>
            </a:extLst>
          </p:cNvPr>
          <p:cNvGrpSpPr/>
          <p:nvPr/>
        </p:nvGrpSpPr>
        <p:grpSpPr>
          <a:xfrm>
            <a:off x="761333" y="4430584"/>
            <a:ext cx="5295370" cy="2100134"/>
            <a:chOff x="761333" y="4430584"/>
            <a:chExt cx="5295370" cy="2100134"/>
          </a:xfrm>
        </p:grpSpPr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F19DF88C-77C3-CA93-66B4-CE11B332C0E0}"/>
                </a:ext>
              </a:extLst>
            </p:cNvPr>
            <p:cNvGrpSpPr/>
            <p:nvPr/>
          </p:nvGrpSpPr>
          <p:grpSpPr>
            <a:xfrm>
              <a:off x="761333" y="4430584"/>
              <a:ext cx="5295370" cy="2100134"/>
              <a:chOff x="358531" y="4421576"/>
              <a:chExt cx="5295370" cy="2100134"/>
            </a:xfrm>
          </p:grpSpPr>
          <p:grpSp>
            <p:nvGrpSpPr>
              <p:cNvPr id="145" name="Group 144">
                <a:extLst>
                  <a:ext uri="{FF2B5EF4-FFF2-40B4-BE49-F238E27FC236}">
                    <a16:creationId xmlns:a16="http://schemas.microsoft.com/office/drawing/2014/main" id="{ECF0DBB2-E21B-BF51-CE19-AF96C1AE9B44}"/>
                  </a:ext>
                </a:extLst>
              </p:cNvPr>
              <p:cNvGrpSpPr/>
              <p:nvPr/>
            </p:nvGrpSpPr>
            <p:grpSpPr>
              <a:xfrm>
                <a:off x="358531" y="4421576"/>
                <a:ext cx="4056774" cy="2100134"/>
                <a:chOff x="358531" y="4421576"/>
                <a:chExt cx="4056774" cy="2100134"/>
              </a:xfrm>
            </p:grpSpPr>
            <p:grpSp>
              <p:nvGrpSpPr>
                <p:cNvPr id="107" name="Group 106">
                  <a:extLst>
                    <a:ext uri="{FF2B5EF4-FFF2-40B4-BE49-F238E27FC236}">
                      <a16:creationId xmlns:a16="http://schemas.microsoft.com/office/drawing/2014/main" id="{D4EDB3A4-45E5-1CF7-24D7-96D6CA4502FC}"/>
                    </a:ext>
                  </a:extLst>
                </p:cNvPr>
                <p:cNvGrpSpPr/>
                <p:nvPr/>
              </p:nvGrpSpPr>
              <p:grpSpPr>
                <a:xfrm>
                  <a:off x="358531" y="4692738"/>
                  <a:ext cx="4056774" cy="1828972"/>
                  <a:chOff x="641760" y="1862184"/>
                  <a:chExt cx="4056774" cy="1828972"/>
                </a:xfrm>
              </p:grpSpPr>
              <p:sp>
                <p:nvSpPr>
                  <p:cNvPr id="109" name="Rectangle 108">
                    <a:extLst>
                      <a:ext uri="{FF2B5EF4-FFF2-40B4-BE49-F238E27FC236}">
                        <a16:creationId xmlns:a16="http://schemas.microsoft.com/office/drawing/2014/main" id="{CD588F08-58CA-A4EC-93FC-B48064582C3B}"/>
                      </a:ext>
                    </a:extLst>
                  </p:cNvPr>
                  <p:cNvSpPr/>
                  <p:nvPr/>
                </p:nvSpPr>
                <p:spPr>
                  <a:xfrm>
                    <a:off x="3073910" y="2059023"/>
                    <a:ext cx="892133" cy="1632133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400" dirty="0"/>
                      <a:t>Sum</a:t>
                    </a:r>
                  </a:p>
                  <a:p>
                    <a:pPr algn="ctr"/>
                    <a:r>
                      <a:rPr lang="en-US" sz="1400" dirty="0"/>
                      <a:t>FIFO_4(3)</a:t>
                    </a:r>
                  </a:p>
                  <a:p>
                    <a:pPr algn="ctr"/>
                    <a:endParaRPr lang="en-US" sz="1400" dirty="0"/>
                  </a:p>
                </p:txBody>
              </p:sp>
              <p:grpSp>
                <p:nvGrpSpPr>
                  <p:cNvPr id="110" name="Group 109">
                    <a:extLst>
                      <a:ext uri="{FF2B5EF4-FFF2-40B4-BE49-F238E27FC236}">
                        <a16:creationId xmlns:a16="http://schemas.microsoft.com/office/drawing/2014/main" id="{25E52360-5190-AAA4-F27A-075C29C235C7}"/>
                      </a:ext>
                    </a:extLst>
                  </p:cNvPr>
                  <p:cNvGrpSpPr/>
                  <p:nvPr/>
                </p:nvGrpSpPr>
                <p:grpSpPr>
                  <a:xfrm>
                    <a:off x="666870" y="1870810"/>
                    <a:ext cx="2386605" cy="538480"/>
                    <a:chOff x="675496" y="1870810"/>
                    <a:chExt cx="2386605" cy="538480"/>
                  </a:xfrm>
                </p:grpSpPr>
                <p:sp>
                  <p:nvSpPr>
                    <p:cNvPr id="124" name="Rectangle 123">
                      <a:extLst>
                        <a:ext uri="{FF2B5EF4-FFF2-40B4-BE49-F238E27FC236}">
                          <a16:creationId xmlns:a16="http://schemas.microsoft.com/office/drawing/2014/main" id="{1FFB70D5-1A7A-F21A-B01C-8FB5E71C2D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357666" y="2130177"/>
                      <a:ext cx="900263" cy="279113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400" dirty="0"/>
                        <a:t>FIFO_4(0)</a:t>
                      </a:r>
                    </a:p>
                  </p:txBody>
                </p:sp>
                <p:cxnSp>
                  <p:nvCxnSpPr>
                    <p:cNvPr id="125" name="Straight Arrow Connector 124">
                      <a:extLst>
                        <a:ext uri="{FF2B5EF4-FFF2-40B4-BE49-F238E27FC236}">
                          <a16:creationId xmlns:a16="http://schemas.microsoft.com/office/drawing/2014/main" id="{CAD8CA0E-6E95-7273-F053-3DDB0C907C54}"/>
                        </a:ext>
                      </a:extLst>
                    </p:cNvPr>
                    <p:cNvCxnSpPr>
                      <a:cxnSpLocks/>
                      <a:endCxn id="124" idx="1"/>
                    </p:cNvCxnSpPr>
                    <p:nvPr/>
                  </p:nvCxnSpPr>
                  <p:spPr>
                    <a:xfrm>
                      <a:off x="734030" y="2263307"/>
                      <a:ext cx="623636" cy="6427"/>
                    </a:xfrm>
                    <a:prstGeom prst="straightConnector1">
                      <a:avLst/>
                    </a:prstGeom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26" name="TextBox 125">
                      <a:extLst>
                        <a:ext uri="{FF2B5EF4-FFF2-40B4-BE49-F238E27FC236}">
                          <a16:creationId xmlns:a16="http://schemas.microsoft.com/office/drawing/2014/main" id="{06A30C72-BBAE-B01F-7D6B-B83BF157FB92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75496" y="1945689"/>
                      <a:ext cx="785023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400" dirty="0"/>
                        <a:t>PreSh_0</a:t>
                      </a:r>
                    </a:p>
                  </p:txBody>
                </p:sp>
                <p:cxnSp>
                  <p:nvCxnSpPr>
                    <p:cNvPr id="127" name="Connector: Elbow 126">
                      <a:extLst>
                        <a:ext uri="{FF2B5EF4-FFF2-40B4-BE49-F238E27FC236}">
                          <a16:creationId xmlns:a16="http://schemas.microsoft.com/office/drawing/2014/main" id="{0B0D4FF2-5161-6AC8-A072-2FA305C5927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103969" y="1870810"/>
                      <a:ext cx="332098" cy="364420"/>
                    </a:xfrm>
                    <a:prstGeom prst="bentConnector2">
                      <a:avLst/>
                    </a:prstGeom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" name="Straight Arrow Connector 127">
                      <a:extLst>
                        <a:ext uri="{FF2B5EF4-FFF2-40B4-BE49-F238E27FC236}">
                          <a16:creationId xmlns:a16="http://schemas.microsoft.com/office/drawing/2014/main" id="{2B850E41-8255-72E0-10A3-9D35FBD5B43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169968" y="2326380"/>
                      <a:ext cx="892133" cy="5551"/>
                    </a:xfrm>
                    <a:prstGeom prst="straightConnector1">
                      <a:avLst/>
                    </a:prstGeom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1" name="Group 110">
                    <a:extLst>
                      <a:ext uri="{FF2B5EF4-FFF2-40B4-BE49-F238E27FC236}">
                        <a16:creationId xmlns:a16="http://schemas.microsoft.com/office/drawing/2014/main" id="{474237DF-F5C3-8F5A-392E-C616359AF6B8}"/>
                      </a:ext>
                    </a:extLst>
                  </p:cNvPr>
                  <p:cNvGrpSpPr/>
                  <p:nvPr/>
                </p:nvGrpSpPr>
                <p:grpSpPr>
                  <a:xfrm>
                    <a:off x="644267" y="1862184"/>
                    <a:ext cx="2409208" cy="1131476"/>
                    <a:chOff x="656914" y="1277814"/>
                    <a:chExt cx="2409208" cy="1131476"/>
                  </a:xfrm>
                </p:grpSpPr>
                <p:sp>
                  <p:nvSpPr>
                    <p:cNvPr id="119" name="Rectangle 118">
                      <a:extLst>
                        <a:ext uri="{FF2B5EF4-FFF2-40B4-BE49-F238E27FC236}">
                          <a16:creationId xmlns:a16="http://schemas.microsoft.com/office/drawing/2014/main" id="{31889343-AF7F-4C8A-0754-71D2872B0CD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361688" y="2130177"/>
                      <a:ext cx="900262" cy="279113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400" dirty="0"/>
                        <a:t>FIFO_4(1)</a:t>
                      </a:r>
                    </a:p>
                  </p:txBody>
                </p:sp>
                <p:cxnSp>
                  <p:nvCxnSpPr>
                    <p:cNvPr id="120" name="Straight Arrow Connector 119">
                      <a:extLst>
                        <a:ext uri="{FF2B5EF4-FFF2-40B4-BE49-F238E27FC236}">
                          <a16:creationId xmlns:a16="http://schemas.microsoft.com/office/drawing/2014/main" id="{6989DD8E-F116-89AB-8E9B-11C0A5256D9A}"/>
                        </a:ext>
                      </a:extLst>
                    </p:cNvPr>
                    <p:cNvCxnSpPr>
                      <a:cxnSpLocks/>
                      <a:endCxn id="119" idx="1"/>
                    </p:cNvCxnSpPr>
                    <p:nvPr/>
                  </p:nvCxnSpPr>
                  <p:spPr>
                    <a:xfrm>
                      <a:off x="734030" y="2263307"/>
                      <a:ext cx="627658" cy="6427"/>
                    </a:xfrm>
                    <a:prstGeom prst="straightConnector1">
                      <a:avLst/>
                    </a:prstGeom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21" name="TextBox 120">
                      <a:extLst>
                        <a:ext uri="{FF2B5EF4-FFF2-40B4-BE49-F238E27FC236}">
                          <a16:creationId xmlns:a16="http://schemas.microsoft.com/office/drawing/2014/main" id="{5BE2DF8D-6764-0AE4-7985-1A3B1E1FE12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56914" y="1952747"/>
                      <a:ext cx="785023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400" dirty="0"/>
                        <a:t>PreSh_1</a:t>
                      </a:r>
                    </a:p>
                  </p:txBody>
                </p:sp>
                <p:cxnSp>
                  <p:nvCxnSpPr>
                    <p:cNvPr id="122" name="Connector: Elbow 121">
                      <a:extLst>
                        <a:ext uri="{FF2B5EF4-FFF2-40B4-BE49-F238E27FC236}">
                          <a16:creationId xmlns:a16="http://schemas.microsoft.com/office/drawing/2014/main" id="{EE5D14A2-11FF-58F9-8F3C-0355BC638BC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207489" y="1277814"/>
                      <a:ext cx="336119" cy="948790"/>
                    </a:xfrm>
                    <a:prstGeom prst="bentConnector2">
                      <a:avLst/>
                    </a:prstGeom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" name="Straight Arrow Connector 122">
                      <a:extLst>
                        <a:ext uri="{FF2B5EF4-FFF2-40B4-BE49-F238E27FC236}">
                          <a16:creationId xmlns:a16="http://schemas.microsoft.com/office/drawing/2014/main" id="{2B7FA6C3-1A7A-BF27-5B38-061F71777A7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172107" y="2343914"/>
                      <a:ext cx="894015" cy="1240"/>
                    </a:xfrm>
                    <a:prstGeom prst="straightConnector1">
                      <a:avLst/>
                    </a:prstGeom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2" name="Group 111">
                    <a:extLst>
                      <a:ext uri="{FF2B5EF4-FFF2-40B4-BE49-F238E27FC236}">
                        <a16:creationId xmlns:a16="http://schemas.microsoft.com/office/drawing/2014/main" id="{4F908858-53C0-B453-D795-4206C1BA4F04}"/>
                      </a:ext>
                    </a:extLst>
                  </p:cNvPr>
                  <p:cNvGrpSpPr/>
                  <p:nvPr/>
                </p:nvGrpSpPr>
                <p:grpSpPr>
                  <a:xfrm>
                    <a:off x="641760" y="1872873"/>
                    <a:ext cx="2411715" cy="1679875"/>
                    <a:chOff x="656914" y="582773"/>
                    <a:chExt cx="2411715" cy="1679875"/>
                  </a:xfrm>
                </p:grpSpPr>
                <p:sp>
                  <p:nvSpPr>
                    <p:cNvPr id="114" name="Rectangle 113">
                      <a:extLst>
                        <a:ext uri="{FF2B5EF4-FFF2-40B4-BE49-F238E27FC236}">
                          <a16:creationId xmlns:a16="http://schemas.microsoft.com/office/drawing/2014/main" id="{12CFE264-3F3A-FF62-970E-46E79E8F3A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361688" y="1983535"/>
                      <a:ext cx="910198" cy="279113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400" dirty="0"/>
                        <a:t>FIFO_4(2)</a:t>
                      </a:r>
                    </a:p>
                  </p:txBody>
                </p:sp>
                <p:cxnSp>
                  <p:nvCxnSpPr>
                    <p:cNvPr id="115" name="Straight Arrow Connector 114">
                      <a:extLst>
                        <a:ext uri="{FF2B5EF4-FFF2-40B4-BE49-F238E27FC236}">
                          <a16:creationId xmlns:a16="http://schemas.microsoft.com/office/drawing/2014/main" id="{DBF43DF1-8D5C-B826-6D38-0FB91F8CD1C7}"/>
                        </a:ext>
                      </a:extLst>
                    </p:cNvPr>
                    <p:cNvCxnSpPr>
                      <a:cxnSpLocks/>
                      <a:endCxn id="114" idx="1"/>
                    </p:cNvCxnSpPr>
                    <p:nvPr/>
                  </p:nvCxnSpPr>
                  <p:spPr>
                    <a:xfrm>
                      <a:off x="734030" y="2116665"/>
                      <a:ext cx="627658" cy="6427"/>
                    </a:xfrm>
                    <a:prstGeom prst="straightConnector1">
                      <a:avLst/>
                    </a:prstGeom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16" name="TextBox 115">
                      <a:extLst>
                        <a:ext uri="{FF2B5EF4-FFF2-40B4-BE49-F238E27FC236}">
                          <a16:creationId xmlns:a16="http://schemas.microsoft.com/office/drawing/2014/main" id="{509B2C2E-B1AA-CA01-09E1-CF49DE0A45CD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56914" y="1797479"/>
                      <a:ext cx="785023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400" dirty="0"/>
                        <a:t>PreSh_2</a:t>
                      </a:r>
                    </a:p>
                  </p:txBody>
                </p:sp>
                <p:cxnSp>
                  <p:nvCxnSpPr>
                    <p:cNvPr id="117" name="Connector: Elbow 116">
                      <a:extLst>
                        <a:ext uri="{FF2B5EF4-FFF2-40B4-BE49-F238E27FC236}">
                          <a16:creationId xmlns:a16="http://schemas.microsoft.com/office/drawing/2014/main" id="{DE1BCB6E-C66F-F0F3-FA28-F66EE7668A5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190218" y="582773"/>
                      <a:ext cx="477497" cy="1499830"/>
                    </a:xfrm>
                    <a:prstGeom prst="bentConnector2">
                      <a:avLst/>
                    </a:prstGeom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8" name="Straight Arrow Connector 117">
                      <a:extLst>
                        <a:ext uri="{FF2B5EF4-FFF2-40B4-BE49-F238E27FC236}">
                          <a16:creationId xmlns:a16="http://schemas.microsoft.com/office/drawing/2014/main" id="{96BCA734-1EC4-7218-89E3-8BB21260B98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214017" y="2176861"/>
                      <a:ext cx="854612" cy="0"/>
                    </a:xfrm>
                    <a:prstGeom prst="straightConnector1">
                      <a:avLst/>
                    </a:prstGeom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3" name="Straight Arrow Connector 112">
                    <a:extLst>
                      <a:ext uri="{FF2B5EF4-FFF2-40B4-BE49-F238E27FC236}">
                        <a16:creationId xmlns:a16="http://schemas.microsoft.com/office/drawing/2014/main" id="{CA5E8A97-2835-D03A-C350-F4CE21AAA081}"/>
                      </a:ext>
                    </a:extLst>
                  </p:cNvPr>
                  <p:cNvCxnSpPr>
                    <a:cxnSpLocks/>
                    <a:stCxn id="109" idx="3"/>
                    <a:endCxn id="129" idx="1"/>
                  </p:cNvCxnSpPr>
                  <p:nvPr/>
                </p:nvCxnSpPr>
                <p:spPr>
                  <a:xfrm>
                    <a:off x="3966043" y="2875090"/>
                    <a:ext cx="732491" cy="5208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8" name="Rectangle: Rounded Corners 107">
                  <a:extLst>
                    <a:ext uri="{FF2B5EF4-FFF2-40B4-BE49-F238E27FC236}">
                      <a16:creationId xmlns:a16="http://schemas.microsoft.com/office/drawing/2014/main" id="{1D3F61BA-D6F4-C17C-0F5D-B4CBDCF3E128}"/>
                    </a:ext>
                  </a:extLst>
                </p:cNvPr>
                <p:cNvSpPr/>
                <p:nvPr/>
              </p:nvSpPr>
              <p:spPr>
                <a:xfrm>
                  <a:off x="1304143" y="4421576"/>
                  <a:ext cx="1415664" cy="278009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/>
                    <a:t>FADC_1 (7,8,9)</a:t>
                  </a:r>
                </a:p>
              </p:txBody>
            </p: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2F910F5A-9A27-2657-A5D0-85A1B320424A}"/>
                  </a:ext>
                </a:extLst>
              </p:cNvPr>
              <p:cNvSpPr/>
              <p:nvPr/>
            </p:nvSpPr>
            <p:spPr>
              <a:xfrm>
                <a:off x="4415305" y="5576205"/>
                <a:ext cx="1238596" cy="269293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DS_0(9)</a:t>
                </a:r>
              </a:p>
            </p:txBody>
          </p:sp>
        </p:grpSp>
        <p:cxnSp>
          <p:nvCxnSpPr>
            <p:cNvPr id="4" name="Connector: Elbow 3">
              <a:extLst>
                <a:ext uri="{FF2B5EF4-FFF2-40B4-BE49-F238E27FC236}">
                  <a16:creationId xmlns:a16="http://schemas.microsoft.com/office/drawing/2014/main" id="{58CC40B1-F61E-2E6D-E458-F262E234311E}"/>
                </a:ext>
              </a:extLst>
            </p:cNvPr>
            <p:cNvCxnSpPr>
              <a:cxnSpLocks/>
              <a:endCxn id="7" idx="2"/>
            </p:cNvCxnSpPr>
            <p:nvPr/>
          </p:nvCxnSpPr>
          <p:spPr>
            <a:xfrm rot="5400000" flipH="1" flipV="1">
              <a:off x="3782309" y="5052934"/>
              <a:ext cx="904672" cy="278362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3AF1DD03-8AB5-21A6-D3AC-8102257D8EB8}"/>
                </a:ext>
              </a:extLst>
            </p:cNvPr>
            <p:cNvSpPr/>
            <p:nvPr/>
          </p:nvSpPr>
          <p:spPr>
            <a:xfrm>
              <a:off x="3799133" y="4461770"/>
              <a:ext cx="1149385" cy="27800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FADC_1 (13)</a:t>
              </a:r>
            </a:p>
          </p:txBody>
        </p:sp>
      </p:grp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A48097B-A6E0-2565-2ABE-7480B8AD98BD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5437405" y="2320681"/>
            <a:ext cx="1189576" cy="256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9454410-8341-CF49-680D-C7B91564835C}"/>
              </a:ext>
            </a:extLst>
          </p:cNvPr>
          <p:cNvCxnSpPr>
            <a:cxnSpLocks/>
            <a:stCxn id="54" idx="3"/>
            <a:endCxn id="10" idx="1"/>
          </p:cNvCxnSpPr>
          <p:nvPr/>
        </p:nvCxnSpPr>
        <p:spPr>
          <a:xfrm>
            <a:off x="5469895" y="2929703"/>
            <a:ext cx="1164654" cy="5851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831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Shape 66">
            <a:extLst>
              <a:ext uri="{FF2B5EF4-FFF2-40B4-BE49-F238E27FC236}">
                <a16:creationId xmlns:a16="http://schemas.microsoft.com/office/drawing/2014/main" id="{5256AF97-C258-27ED-36AB-18FA0AB02262}"/>
              </a:ext>
            </a:extLst>
          </p:cNvPr>
          <p:cNvSpPr txBox="1"/>
          <p:nvPr/>
        </p:nvSpPr>
        <p:spPr>
          <a:xfrm>
            <a:off x="719190" y="370505"/>
            <a:ext cx="11137187" cy="683767"/>
          </a:xfrm>
          <a:prstGeom prst="rect">
            <a:avLst/>
          </a:prstGeom>
          <a:noFill/>
          <a:ln>
            <a:noFill/>
          </a:ln>
        </p:spPr>
        <p:txBody>
          <a:bodyPr lIns="79412" tIns="39706" rIns="79412" bIns="39706">
            <a:noAutofit/>
          </a:bodyPr>
          <a:lstStyle/>
          <a:p>
            <a:r>
              <a:rPr lang="en-US" sz="2400" b="1" spc="-1" dirty="0">
                <a:latin typeface="Arial"/>
              </a:rPr>
              <a:t>High rate trigger type 3:</a:t>
            </a:r>
          </a:p>
          <a:p>
            <a:endParaRPr lang="en-US" sz="2400" b="1" spc="-1" dirty="0">
              <a:latin typeface="Arial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F44BAAB-9BDE-18C4-D530-956135C93E75}"/>
              </a:ext>
            </a:extLst>
          </p:cNvPr>
          <p:cNvGrpSpPr/>
          <p:nvPr/>
        </p:nvGrpSpPr>
        <p:grpSpPr>
          <a:xfrm>
            <a:off x="3730215" y="1489715"/>
            <a:ext cx="4289319" cy="2092256"/>
            <a:chOff x="3477108" y="3364511"/>
            <a:chExt cx="4289319" cy="2092256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D151F8A1-B1E4-EBA3-613E-90B51D50E1B6}"/>
                </a:ext>
              </a:extLst>
            </p:cNvPr>
            <p:cNvSpPr/>
            <p:nvPr/>
          </p:nvSpPr>
          <p:spPr>
            <a:xfrm>
              <a:off x="3477108" y="4183326"/>
              <a:ext cx="900262" cy="420602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SC_A, </a:t>
              </a:r>
            </a:p>
            <a:p>
              <a:pPr algn="ctr"/>
              <a:r>
                <a:rPr lang="en-US" sz="1400" dirty="0"/>
                <a:t>DS_0(5)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54F2674-15CF-C0A9-5B98-9A158F1F40E2}"/>
                </a:ext>
              </a:extLst>
            </p:cNvPr>
            <p:cNvSpPr/>
            <p:nvPr/>
          </p:nvSpPr>
          <p:spPr>
            <a:xfrm>
              <a:off x="3488468" y="4781478"/>
              <a:ext cx="900262" cy="420602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SC_D, </a:t>
              </a:r>
            </a:p>
            <a:p>
              <a:pPr algn="ctr"/>
              <a:r>
                <a:rPr lang="en-US" sz="1400" dirty="0"/>
                <a:t>DS_0(8)</a:t>
              </a:r>
            </a:p>
          </p:txBody>
        </p:sp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91D02F2C-18FC-5A77-3FC4-283F1E216346}"/>
                </a:ext>
              </a:extLst>
            </p:cNvPr>
            <p:cNvSpPr/>
            <p:nvPr/>
          </p:nvSpPr>
          <p:spPr>
            <a:xfrm>
              <a:off x="5108651" y="3364511"/>
              <a:ext cx="1066117" cy="209225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Logic_0(3)</a:t>
              </a:r>
            </a:p>
            <a:p>
              <a:pPr algn="ctr"/>
              <a:r>
                <a:rPr lang="en-US" sz="1400" dirty="0"/>
                <a:t>“and”</a:t>
              </a:r>
            </a:p>
            <a:p>
              <a:pPr algn="ctr"/>
              <a:endParaRPr lang="en-US" sz="1400" dirty="0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5022D346-6739-CCF5-6C32-C05B51AB24D9}"/>
                </a:ext>
              </a:extLst>
            </p:cNvPr>
            <p:cNvCxnSpPr>
              <a:cxnSpLocks/>
              <a:stCxn id="38" idx="3"/>
              <a:endCxn id="3" idx="1"/>
            </p:cNvCxnSpPr>
            <p:nvPr/>
          </p:nvCxnSpPr>
          <p:spPr>
            <a:xfrm>
              <a:off x="4377370" y="4393627"/>
              <a:ext cx="731281" cy="1701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29902807-9448-982E-2E67-3D4B2CF14A48}"/>
                </a:ext>
              </a:extLst>
            </p:cNvPr>
            <p:cNvCxnSpPr>
              <a:cxnSpLocks/>
              <a:stCxn id="39" idx="3"/>
            </p:cNvCxnSpPr>
            <p:nvPr/>
          </p:nvCxnSpPr>
          <p:spPr>
            <a:xfrm>
              <a:off x="4388730" y="4991779"/>
              <a:ext cx="69139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4ADEBE91-D8EE-B2EE-7446-85230EA7D179}"/>
                </a:ext>
              </a:extLst>
            </p:cNvPr>
            <p:cNvCxnSpPr>
              <a:cxnSpLocks/>
            </p:cNvCxnSpPr>
            <p:nvPr/>
          </p:nvCxnSpPr>
          <p:spPr>
            <a:xfrm>
              <a:off x="6008914" y="4410639"/>
              <a:ext cx="85725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B5B07E00-38A9-8FD8-449F-97D8BC7C14D4}"/>
                </a:ext>
              </a:extLst>
            </p:cNvPr>
            <p:cNvSpPr/>
            <p:nvPr/>
          </p:nvSpPr>
          <p:spPr>
            <a:xfrm>
              <a:off x="6877524" y="4151216"/>
              <a:ext cx="888903" cy="45271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TI_0(3)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C8A2AC4D-CE9F-ED0D-5617-8C0DC1F24C22}"/>
              </a:ext>
            </a:extLst>
          </p:cNvPr>
          <p:cNvSpPr txBox="1"/>
          <p:nvPr/>
        </p:nvSpPr>
        <p:spPr>
          <a:xfrm>
            <a:off x="1098311" y="2205767"/>
            <a:ext cx="5629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SC_A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D219D40-4BD4-4063-19AC-649A8912C165}"/>
              </a:ext>
            </a:extLst>
          </p:cNvPr>
          <p:cNvSpPr/>
          <p:nvPr/>
        </p:nvSpPr>
        <p:spPr>
          <a:xfrm>
            <a:off x="2523377" y="1625866"/>
            <a:ext cx="1094644" cy="278009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FADC_1(1)</a:t>
            </a:r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3AA16044-C173-7AE7-8090-BDC06CAF0909}"/>
              </a:ext>
            </a:extLst>
          </p:cNvPr>
          <p:cNvCxnSpPr>
            <a:cxnSpLocks/>
            <a:endCxn id="8" idx="2"/>
          </p:cNvCxnSpPr>
          <p:nvPr/>
        </p:nvCxnSpPr>
        <p:spPr>
          <a:xfrm flipV="1">
            <a:off x="2519328" y="1903875"/>
            <a:ext cx="551371" cy="50704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4D8BA1B3-F233-9E64-1055-F53CEC1ADD27}"/>
              </a:ext>
            </a:extLst>
          </p:cNvPr>
          <p:cNvSpPr/>
          <p:nvPr/>
        </p:nvSpPr>
        <p:spPr>
          <a:xfrm>
            <a:off x="1693627" y="2359656"/>
            <a:ext cx="900262" cy="36947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FIFO_3(0)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A658184-8197-533A-59A4-8BAF80EF47A6}"/>
              </a:ext>
            </a:extLst>
          </p:cNvPr>
          <p:cNvCxnSpPr>
            <a:cxnSpLocks/>
          </p:cNvCxnSpPr>
          <p:nvPr/>
        </p:nvCxnSpPr>
        <p:spPr>
          <a:xfrm>
            <a:off x="1065969" y="2535843"/>
            <a:ext cx="627658" cy="64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E740BFB-95DF-05D3-5019-AE9942A4A04A}"/>
              </a:ext>
            </a:extLst>
          </p:cNvPr>
          <p:cNvCxnSpPr>
            <a:cxnSpLocks/>
            <a:stCxn id="11" idx="3"/>
            <a:endCxn id="38" idx="1"/>
          </p:cNvCxnSpPr>
          <p:nvPr/>
        </p:nvCxnSpPr>
        <p:spPr>
          <a:xfrm flipV="1">
            <a:off x="2593889" y="2518831"/>
            <a:ext cx="1136326" cy="25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350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1376</TotalTime>
  <Words>1192</Words>
  <Application>Microsoft Office PowerPoint</Application>
  <PresentationFormat>Widescreen</PresentationFormat>
  <Paragraphs>234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Trigger Design for The High-Rate Beam Test in Hall 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Trigger Design for The High Rate Beam Test in Hall C</dc:title>
  <dc:creator>zjx phone</dc:creator>
  <cp:lastModifiedBy>zjx phone</cp:lastModifiedBy>
  <cp:revision>32</cp:revision>
  <dcterms:created xsi:type="dcterms:W3CDTF">2022-11-21T19:00:11Z</dcterms:created>
  <dcterms:modified xsi:type="dcterms:W3CDTF">2023-02-28T23:28:59Z</dcterms:modified>
</cp:coreProperties>
</file>