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4" r:id="rId3"/>
    <p:sldId id="329" r:id="rId4"/>
    <p:sldId id="294" r:id="rId5"/>
    <p:sldId id="313" r:id="rId6"/>
    <p:sldId id="295" r:id="rId7"/>
    <p:sldId id="293" r:id="rId8"/>
    <p:sldId id="300" r:id="rId9"/>
    <p:sldId id="299" r:id="rId10"/>
    <p:sldId id="330" r:id="rId11"/>
    <p:sldId id="331" r:id="rId12"/>
    <p:sldId id="311" r:id="rId13"/>
    <p:sldId id="324" r:id="rId14"/>
    <p:sldId id="326" r:id="rId15"/>
    <p:sldId id="325" r:id="rId16"/>
    <p:sldId id="328" r:id="rId17"/>
    <p:sldId id="297" r:id="rId18"/>
    <p:sldId id="296" r:id="rId19"/>
    <p:sldId id="316" r:id="rId20"/>
    <p:sldId id="317" r:id="rId21"/>
    <p:sldId id="321" r:id="rId22"/>
    <p:sldId id="322" r:id="rId23"/>
    <p:sldId id="323" r:id="rId24"/>
    <p:sldId id="298" r:id="rId25"/>
    <p:sldId id="327" r:id="rId26"/>
    <p:sldId id="31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40" autoAdjust="0"/>
    <p:restoredTop sz="91901" autoAdjust="0"/>
  </p:normalViewPr>
  <p:slideViewPr>
    <p:cSldViewPr snapToGrid="0" snapToObjects="1">
      <p:cViewPr>
        <p:scale>
          <a:sx n="108" d="100"/>
          <a:sy n="108" d="100"/>
        </p:scale>
        <p:origin x="-87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15BF3C-27AC-834A-88CF-D19BADA078EB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42BD76-B103-2745-B32A-F587EE04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65D5-EA62-2D4F-B403-AB907F03C4D2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812B-6A1B-624C-AF64-10FC56623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01B4-C85F-EF4C-9A86-479D43DD6544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3540-BFF4-2146-82D9-96D1CBB49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ED3F-5C09-9F4F-BD1E-AC516BFC279E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C6CC-C3E5-7043-B7A6-1B70E8D5F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A96C-66A2-3743-A3E7-842112C747CE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23F3-FD99-D347-A998-69D2A2A3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95DF-423B-CD4C-83E2-DC08140C4C85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DB70-9AFE-1A42-B7DA-446181121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7236-3EA0-4B41-8C3A-ECC834E04C38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88E3-B4A0-9444-9F71-A0F68BBDA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C79F-4942-A948-A857-EC56D56DA211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CEC0-1242-1B46-A3CE-9C489C26C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30C3-0774-0945-A5AE-86B5572A92F1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D49E-6DC6-8C40-AD68-D69A60D18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5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03C4-774D-2341-88FD-8D9851641B6F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B127-9AE0-E94C-8EEE-3F1E97134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FA17-82C7-6644-8A2D-39FDEF8C76A5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0B0C-1E76-ED47-9CE1-895F56F8A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7979-16DF-C74E-B50D-A2FBD9381A38}" type="datetimeFigureOut">
              <a:rPr lang="en-US"/>
              <a:pPr>
                <a:defRPr/>
              </a:pPr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C59E-FD1C-9B40-9E5B-07C176FE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</a:lstStyle>
          <a:p>
            <a:pPr>
              <a:defRPr/>
            </a:pPr>
            <a:fld id="{58F192E2-171C-B64A-A20D-951A085C8596}" type="datetimeFigureOut">
              <a:rPr lang="en-US"/>
              <a:pPr>
                <a:defRPr/>
              </a:pPr>
              <a:t>6/25/18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275"/>
            <a:ext cx="21336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</a:lstStyle>
          <a:p>
            <a:pPr>
              <a:defRPr/>
            </a:pPr>
            <a:fld id="{72597231-2C07-CA41-B6B7-0CC4120E3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Minion Pro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nion Pro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nion Pro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nion Pro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nion Pro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nion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books.jlab.org/entry/3446303" TargetMode="External"/><Relationship Id="rId4" Type="http://schemas.openxmlformats.org/officeDocument/2006/relationships/hyperlink" Target="https://logbooks.jlab.org/entry/3432968" TargetMode="External"/><Relationship Id="rId5" Type="http://schemas.openxmlformats.org/officeDocument/2006/relationships/hyperlink" Target="https://logbooks.jlab.org/entry/3448841" TargetMode="External"/><Relationship Id="rId6" Type="http://schemas.openxmlformats.org/officeDocument/2006/relationships/hyperlink" Target="https://logbooks.jlab.org/entry/3442118" TargetMode="External"/><Relationship Id="rId7" Type="http://schemas.openxmlformats.org/officeDocument/2006/relationships/hyperlink" Target="https://logbooks.jlab.org/entry/344303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ogbooks.jlab.org/entry/342970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6/annurev.nucl.51.101701.132327" TargetMode="External"/><Relationship Id="rId4" Type="http://schemas.openxmlformats.org/officeDocument/2006/relationships/hyperlink" Target="http://dx.doi.org/10.1016/j.nima.2003.11.415" TargetMode="External"/><Relationship Id="rId5" Type="http://schemas.openxmlformats.org/officeDocument/2006/relationships/hyperlink" Target="http://dx.doi.org/10.1103/PhysRevSTAB.13.069901" TargetMode="External"/><Relationship Id="rId6" Type="http://schemas.openxmlformats.org/officeDocument/2006/relationships/hyperlink" Target="http://dx.doi.org/10.1063/1.3215753" TargetMode="External"/><Relationship Id="rId7" Type="http://schemas.openxmlformats.org/officeDocument/2006/relationships/hyperlink" Target="http://dx.doi.org/10.22323/1.182.001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80/1050689990941114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887322"/>
            <a:ext cx="9144000" cy="1470025"/>
          </a:xfrm>
        </p:spPr>
        <p:txBody>
          <a:bodyPr/>
          <a:lstStyle/>
          <a:p>
            <a:r>
              <a:rPr lang="en-US" sz="3600" dirty="0" smtClean="0">
                <a:latin typeface="Minion Pro" charset="0"/>
              </a:rPr>
              <a:t>Determination of CEBA’s Beam Energy</a:t>
            </a:r>
            <a:br>
              <a:rPr lang="en-US" sz="3600" dirty="0" smtClean="0">
                <a:latin typeface="Minion Pro" charset="0"/>
              </a:rPr>
            </a:br>
            <a:r>
              <a:rPr lang="en-US" sz="3200" dirty="0" smtClean="0">
                <a:latin typeface="Minion Pro" charset="0"/>
              </a:rPr>
              <a:t>(</a:t>
            </a:r>
            <a:r>
              <a:rPr lang="en-US" sz="3200" dirty="0" err="1" smtClean="0">
                <a:latin typeface="Minion Pro" charset="0"/>
              </a:rPr>
              <a:t>eP</a:t>
            </a:r>
            <a:r>
              <a:rPr lang="en-US" sz="3200" dirty="0" smtClean="0">
                <a:latin typeface="Minion Pro" charset="0"/>
              </a:rPr>
              <a:t>, ARC energy, spectrometers, </a:t>
            </a:r>
            <a:r>
              <a:rPr lang="en-US" sz="3200" dirty="0">
                <a:latin typeface="Minion Pro" charset="0"/>
              </a:rPr>
              <a:t>s</a:t>
            </a:r>
            <a:r>
              <a:rPr lang="en-US" sz="3200" dirty="0" smtClean="0">
                <a:latin typeface="Minion Pro" charset="0"/>
              </a:rPr>
              <a:t>pin </a:t>
            </a:r>
            <a:r>
              <a:rPr lang="en-US" sz="3200" dirty="0">
                <a:latin typeface="Minion Pro" charset="0"/>
              </a:rPr>
              <a:t>p</a:t>
            </a:r>
            <a:r>
              <a:rPr lang="en-US" sz="3200" dirty="0" smtClean="0">
                <a:latin typeface="Minion Pro" charset="0"/>
              </a:rPr>
              <a:t>recession)</a:t>
            </a:r>
            <a:endParaRPr lang="en-US" sz="3200" dirty="0">
              <a:latin typeface="Minion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85169"/>
            <a:ext cx="9144000" cy="38801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900" dirty="0" smtClean="0">
                <a:solidFill>
                  <a:schemeClr val="tx1"/>
                </a:solidFill>
                <a:ea typeface="+mn-ea"/>
                <a:cs typeface="+mn-cs"/>
              </a:rPr>
              <a:t>Joe </a:t>
            </a:r>
            <a:r>
              <a:rPr lang="en-US" sz="1900" dirty="0" err="1" smtClean="0">
                <a:solidFill>
                  <a:schemeClr val="tx1"/>
                </a:solidFill>
                <a:ea typeface="+mn-ea"/>
                <a:cs typeface="+mn-cs"/>
              </a:rPr>
              <a:t>Grames</a:t>
            </a:r>
            <a:r>
              <a:rPr lang="en-US" sz="1900" dirty="0" smtClean="0">
                <a:solidFill>
                  <a:schemeClr val="tx1"/>
                </a:solidFill>
                <a:ea typeface="+mn-ea"/>
                <a:cs typeface="+mn-cs"/>
              </a:rPr>
              <a:t>, Douglas Higinbotham, Yves </a:t>
            </a:r>
            <a:r>
              <a:rPr lang="en-US" sz="1900" dirty="0" err="1" smtClean="0">
                <a:solidFill>
                  <a:schemeClr val="tx1"/>
                </a:solidFill>
                <a:ea typeface="+mn-ea"/>
                <a:cs typeface="+mn-cs"/>
              </a:rPr>
              <a:t>Roblin</a:t>
            </a:r>
            <a:r>
              <a:rPr lang="en-US" sz="1900" dirty="0" smtClean="0">
                <a:solidFill>
                  <a:schemeClr val="tx1"/>
                </a:solidFill>
                <a:ea typeface="+mn-ea"/>
                <a:cs typeface="+mn-cs"/>
              </a:rPr>
              <a:t>, Michael </a:t>
            </a:r>
            <a:r>
              <a:rPr lang="en-US" sz="1900" dirty="0" err="1" smtClean="0">
                <a:solidFill>
                  <a:schemeClr val="tx1"/>
                </a:solidFill>
                <a:ea typeface="+mn-ea"/>
                <a:cs typeface="+mn-cs"/>
              </a:rPr>
              <a:t>Tiefenback</a:t>
            </a:r>
            <a:r>
              <a:rPr lang="en-US" sz="1900" dirty="0" smtClean="0">
                <a:solidFill>
                  <a:schemeClr val="tx1"/>
                </a:solidFill>
                <a:ea typeface="+mn-ea"/>
                <a:cs typeface="+mn-cs"/>
              </a:rPr>
              <a:t>, and </a:t>
            </a:r>
            <a:r>
              <a:rPr lang="en-US" sz="1900" b="1" dirty="0" smtClean="0">
                <a:solidFill>
                  <a:schemeClr val="tx1"/>
                </a:solidFill>
                <a:ea typeface="+mn-ea"/>
                <a:cs typeface="+mn-cs"/>
              </a:rPr>
              <a:t>Rey Torres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2800" dirty="0" smtClean="0"/>
              <a:t>Published 6 </a:t>
            </a:r>
            <a:r>
              <a:rPr lang="en-US" sz="2800" dirty="0" err="1" smtClean="0"/>
              <a:t>GeV</a:t>
            </a:r>
            <a:r>
              <a:rPr lang="en-US" sz="2800" dirty="0" smtClean="0"/>
              <a:t> ARC and </a:t>
            </a:r>
            <a:r>
              <a:rPr lang="en-US" sz="2800" dirty="0" err="1" smtClean="0"/>
              <a:t>eP</a:t>
            </a:r>
            <a:r>
              <a:rPr lang="en-US" sz="2800" dirty="0" smtClean="0"/>
              <a:t> Results  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4173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 [MeV]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</a:t>
                      </a:r>
                      <a:r>
                        <a:rPr lang="en-US" baseline="0" dirty="0" smtClean="0"/>
                        <a:t> [MeV]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 Oct. 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3385 +/- 0.6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3384 +/- 1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 Nov. 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4236.2 +/- 0.8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4240 +/- 3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 Apr.</a:t>
                      </a:r>
                      <a:r>
                        <a:rPr lang="en-US" baseline="0" dirty="0" smtClean="0"/>
                        <a:t> 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3355.2 +/- 0.7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3354</a:t>
                      </a:r>
                      <a:r>
                        <a:rPr lang="en-US" baseline="0" dirty="0" smtClean="0"/>
                        <a:t>.4 +/- 0.7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 May 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3355.1 +/-</a:t>
                      </a:r>
                      <a:r>
                        <a:rPr lang="en-US" baseline="0" dirty="0" smtClean="0"/>
                        <a:t> 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3355.0 +/- 0.7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9406" y="818251"/>
            <a:ext cx="697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Krcher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IEEE Trans. On Applied Superconductivity 10 (2000) 1427.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4525" y="4374070"/>
            <a:ext cx="832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these measurements and more, Mike </a:t>
            </a:r>
            <a:r>
              <a:rPr lang="en-US" dirty="0" err="1" smtClean="0"/>
              <a:t>Tiefenbach</a:t>
            </a:r>
            <a:r>
              <a:rPr lang="en-US" dirty="0" smtClean="0"/>
              <a:t> created an orbit corrected,</a:t>
            </a:r>
          </a:p>
          <a:p>
            <a:r>
              <a:rPr lang="en-US" dirty="0"/>
              <a:t>r</a:t>
            </a:r>
            <a:r>
              <a:rPr lang="en-US" dirty="0" smtClean="0"/>
              <a:t>eal time beam energy.    This was extremely useful, but the magnets and power supplies were changed / moved / remapped as we went from 6 </a:t>
            </a:r>
            <a:r>
              <a:rPr lang="en-US" dirty="0" err="1" smtClean="0"/>
              <a:t>GeV</a:t>
            </a:r>
            <a:r>
              <a:rPr lang="en-US" dirty="0" smtClean="0"/>
              <a:t> to 12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Hall A ARC mapper was not changed.   Hall A even still have C-shaped dipoles.</a:t>
            </a:r>
          </a:p>
        </p:txBody>
      </p:sp>
    </p:spTree>
    <p:extLst>
      <p:ext uri="{BB962C8B-B14F-4D97-AF65-F5344CB8AC3E}">
        <p14:creationId xmlns:p14="http://schemas.microsoft.com/office/powerpoint/2010/main" val="122772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Tail of Two ARC Dipole Strings</a:t>
            </a:r>
            <a:endParaRPr lang="en-US" dirty="0"/>
          </a:p>
        </p:txBody>
      </p:sp>
      <p:pic>
        <p:nvPicPr>
          <p:cNvPr id="4" name="Picture 3" descr="IMG_20170324_1545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5734" r="60281" b="1871"/>
          <a:stretch/>
        </p:blipFill>
        <p:spPr>
          <a:xfrm>
            <a:off x="105828" y="975648"/>
            <a:ext cx="4462272" cy="5256225"/>
          </a:xfrm>
          <a:prstGeom prst="rect">
            <a:avLst/>
          </a:prstGeom>
        </p:spPr>
      </p:pic>
      <p:pic>
        <p:nvPicPr>
          <p:cNvPr id="5" name="Picture 4" descr="IMG_20170324_15474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34739" b="20992"/>
          <a:stretch/>
        </p:blipFill>
        <p:spPr>
          <a:xfrm>
            <a:off x="4818659" y="2417948"/>
            <a:ext cx="4200403" cy="381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8658" y="987406"/>
            <a:ext cx="420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Hall C ARC dipoles were upgraded to </a:t>
            </a:r>
          </a:p>
          <a:p>
            <a:r>
              <a:rPr lang="en-US" sz="2000" dirty="0" smtClean="0"/>
              <a:t>H-shape while Hall A ARC was left as</a:t>
            </a:r>
          </a:p>
          <a:p>
            <a:r>
              <a:rPr lang="en-US" sz="2000" dirty="0" smtClean="0"/>
              <a:t>C-shape magnets.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733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ARC Energy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" y="813223"/>
            <a:ext cx="9144000" cy="4525963"/>
          </a:xfrm>
        </p:spPr>
        <p:txBody>
          <a:bodyPr/>
          <a:lstStyle/>
          <a:p>
            <a:pPr lvl="1"/>
            <a:endParaRPr lang="en-US" sz="1200" dirty="0" smtClean="0"/>
          </a:p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Pass Measurements</a:t>
            </a:r>
          </a:p>
          <a:p>
            <a:pPr lvl="1"/>
            <a:r>
              <a:rPr lang="en-US" sz="1200" dirty="0">
                <a:hlinkClick r:id="rId2"/>
              </a:rPr>
              <a:t>https://logbooks.jlab.org/entry/</a:t>
            </a:r>
            <a:r>
              <a:rPr lang="en-US" sz="1200" dirty="0" smtClean="0">
                <a:hlinkClick r:id="rId2"/>
              </a:rPr>
              <a:t>3429708</a:t>
            </a:r>
            <a:r>
              <a:rPr lang="en-US" sz="1200" dirty="0" smtClean="0"/>
              <a:t> (dispersive)</a:t>
            </a:r>
          </a:p>
          <a:p>
            <a:pPr lvl="1"/>
            <a:r>
              <a:rPr lang="en-US" sz="1200" dirty="0" smtClean="0"/>
              <a:t>2.222(1) </a:t>
            </a:r>
            <a:r>
              <a:rPr lang="en-US" sz="1200" dirty="0" err="1" smtClean="0"/>
              <a:t>GeV</a:t>
            </a:r>
            <a:r>
              <a:rPr lang="en-US" sz="1200" dirty="0" smtClean="0"/>
              <a:t> vs. 2.218(2) </a:t>
            </a:r>
            <a:r>
              <a:rPr lang="en-US" sz="1200" dirty="0" err="1" smtClean="0"/>
              <a:t>GeV</a:t>
            </a:r>
            <a:r>
              <a:rPr lang="en-US" sz="1200" dirty="0" smtClean="0"/>
              <a:t> epics Calc. (aka </a:t>
            </a:r>
            <a:r>
              <a:rPr lang="en-US" sz="1200" dirty="0" err="1" smtClean="0"/>
              <a:t>Tiefenbach</a:t>
            </a:r>
            <a:r>
              <a:rPr lang="en-US" sz="1200" dirty="0" smtClean="0"/>
              <a:t> energy)</a:t>
            </a:r>
          </a:p>
          <a:p>
            <a:pPr lvl="1"/>
            <a:r>
              <a:rPr lang="en-US" sz="1200" dirty="0" smtClean="0"/>
              <a:t>1.0018 scale factor  to convert </a:t>
            </a:r>
            <a:r>
              <a:rPr lang="en-US" sz="1200" dirty="0" err="1" smtClean="0"/>
              <a:t>Tiefenbach</a:t>
            </a:r>
            <a:r>
              <a:rPr lang="en-US" sz="1200" dirty="0" smtClean="0"/>
              <a:t> energy (a.k.a. </a:t>
            </a:r>
            <a:r>
              <a:rPr lang="en-US" sz="1200" dirty="0" err="1" smtClean="0"/>
              <a:t>hallap</a:t>
            </a:r>
            <a:r>
              <a:rPr lang="en-US" sz="1200" dirty="0" smtClean="0"/>
              <a:t>)  </a:t>
            </a:r>
          </a:p>
          <a:p>
            <a:pPr lvl="1"/>
            <a:r>
              <a:rPr lang="en-US" sz="1200" dirty="0" smtClean="0"/>
              <a:t>Systematic uncertainty on the new energy is 5E-4 </a:t>
            </a:r>
            <a:endParaRPr lang="en-US" sz="1200" dirty="0"/>
          </a:p>
          <a:p>
            <a:r>
              <a:rPr lang="en-US" sz="1200" dirty="0" smtClean="0"/>
              <a:t>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Pass Measurements</a:t>
            </a:r>
          </a:p>
          <a:p>
            <a:pPr lvl="1"/>
            <a:r>
              <a:rPr lang="en-US" sz="1200" dirty="0">
                <a:hlinkClick r:id="rId3"/>
              </a:rPr>
              <a:t>https://logbooks.jlab.org/entry/</a:t>
            </a:r>
            <a:r>
              <a:rPr lang="en-US" sz="1200" dirty="0" smtClean="0">
                <a:hlinkClick r:id="rId3"/>
              </a:rPr>
              <a:t>3446303</a:t>
            </a:r>
            <a:r>
              <a:rPr lang="en-US" sz="1200" dirty="0" smtClean="0"/>
              <a:t> (</a:t>
            </a:r>
            <a:r>
              <a:rPr lang="en-US" sz="1200" dirty="0" err="1" smtClean="0"/>
              <a:t>acromatic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>
                <a:hlinkClick r:id="rId4"/>
              </a:rPr>
              <a:t>https://logbooks.jlab.org/entry/</a:t>
            </a:r>
            <a:r>
              <a:rPr lang="en-US" sz="1200" dirty="0" smtClean="0">
                <a:hlinkClick r:id="rId4"/>
              </a:rPr>
              <a:t>3432968</a:t>
            </a:r>
            <a:r>
              <a:rPr lang="en-US" sz="1200" dirty="0" smtClean="0"/>
              <a:t> (dispersive) </a:t>
            </a:r>
          </a:p>
          <a:p>
            <a:pPr lvl="1"/>
            <a:r>
              <a:rPr lang="en-US" sz="1200" dirty="0" smtClean="0"/>
              <a:t>6.427(3) </a:t>
            </a:r>
            <a:r>
              <a:rPr lang="en-US" sz="1200" dirty="0" err="1" smtClean="0"/>
              <a:t>GeV</a:t>
            </a:r>
            <a:r>
              <a:rPr lang="en-US" sz="1200" dirty="0" smtClean="0"/>
              <a:t> Measured vs. 6.407(6) </a:t>
            </a:r>
            <a:r>
              <a:rPr lang="en-US" sz="1200" dirty="0" err="1" smtClean="0"/>
              <a:t>GeV</a:t>
            </a:r>
            <a:r>
              <a:rPr lang="en-US" sz="1200" dirty="0" smtClean="0"/>
              <a:t> epics. Calc.</a:t>
            </a:r>
          </a:p>
          <a:p>
            <a:pPr lvl="1"/>
            <a:r>
              <a:rPr lang="en-US" sz="1200" dirty="0" smtClean="0"/>
              <a:t>1.003 scale factor</a:t>
            </a:r>
          </a:p>
          <a:p>
            <a:endParaRPr lang="en-US" sz="1200" dirty="0"/>
          </a:p>
          <a:p>
            <a:r>
              <a:rPr lang="en-US" sz="1200" dirty="0" smtClean="0"/>
              <a:t>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Pass Measurements</a:t>
            </a:r>
          </a:p>
          <a:p>
            <a:pPr lvl="1"/>
            <a:r>
              <a:rPr lang="en-US" sz="1200" dirty="0">
                <a:hlinkClick r:id="rId5"/>
              </a:rPr>
              <a:t>https://logbooks.jlab.org/entry/</a:t>
            </a:r>
            <a:r>
              <a:rPr lang="en-US" sz="1200" dirty="0" smtClean="0">
                <a:hlinkClick r:id="rId5"/>
              </a:rPr>
              <a:t>3448841</a:t>
            </a:r>
            <a:r>
              <a:rPr lang="en-US" sz="1200" dirty="0" smtClean="0"/>
              <a:t> (dispersive) </a:t>
            </a:r>
          </a:p>
          <a:p>
            <a:pPr lvl="1"/>
            <a:r>
              <a:rPr lang="en-US" sz="1200" dirty="0" smtClean="0"/>
              <a:t>8.520(4) </a:t>
            </a:r>
            <a:r>
              <a:rPr lang="en-US" sz="1200" dirty="0" err="1" smtClean="0"/>
              <a:t>GeV</a:t>
            </a:r>
            <a:r>
              <a:rPr lang="en-US" sz="1200" dirty="0" smtClean="0"/>
              <a:t> Measured vs. 8497(8) </a:t>
            </a:r>
            <a:r>
              <a:rPr lang="en-US" sz="1200" dirty="0" err="1" smtClean="0"/>
              <a:t>GeV</a:t>
            </a:r>
            <a:r>
              <a:rPr lang="en-US" sz="1200" dirty="0"/>
              <a:t> </a:t>
            </a:r>
            <a:r>
              <a:rPr lang="en-US" sz="1200" dirty="0" smtClean="0"/>
              <a:t>epics calc.</a:t>
            </a:r>
          </a:p>
          <a:p>
            <a:pPr lvl="1"/>
            <a:r>
              <a:rPr lang="en-US" sz="1200" dirty="0" smtClean="0"/>
              <a:t>1.003 scale factor</a:t>
            </a:r>
            <a:endParaRPr lang="en-US" sz="1200" dirty="0"/>
          </a:p>
          <a:p>
            <a:pPr lvl="1"/>
            <a:endParaRPr lang="en-US" sz="1200" dirty="0" smtClean="0"/>
          </a:p>
          <a:p>
            <a:r>
              <a:rPr lang="en-US" sz="1200" dirty="0" smtClean="0"/>
              <a:t>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Pass Measurements</a:t>
            </a:r>
          </a:p>
          <a:p>
            <a:pPr lvl="1"/>
            <a:r>
              <a:rPr lang="en-US" sz="1200" dirty="0">
                <a:hlinkClick r:id="rId6"/>
              </a:rPr>
              <a:t>https://logbooks.jlab.org/entry/</a:t>
            </a:r>
            <a:r>
              <a:rPr lang="en-US" sz="1200" dirty="0" smtClean="0">
                <a:hlinkClick r:id="rId6"/>
              </a:rPr>
              <a:t>3442118</a:t>
            </a:r>
            <a:r>
              <a:rPr lang="en-US" sz="1200" dirty="0" smtClean="0"/>
              <a:t> (</a:t>
            </a:r>
            <a:r>
              <a:rPr lang="en-US" sz="1200" dirty="0" err="1" smtClean="0"/>
              <a:t>acromatic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 </a:t>
            </a:r>
            <a:r>
              <a:rPr lang="en-US" sz="1200" dirty="0">
                <a:hlinkClick r:id="rId7"/>
              </a:rPr>
              <a:t>https://logbooks.jlab.org/entry/</a:t>
            </a:r>
            <a:r>
              <a:rPr lang="en-US" sz="1200" dirty="0" smtClean="0">
                <a:hlinkClick r:id="rId7"/>
              </a:rPr>
              <a:t>3443032</a:t>
            </a:r>
            <a:r>
              <a:rPr lang="en-US" sz="1200" dirty="0" smtClean="0"/>
              <a:t> (dispersive)</a:t>
            </a:r>
          </a:p>
          <a:p>
            <a:pPr lvl="1"/>
            <a:r>
              <a:rPr lang="en-US" sz="1200" dirty="0" smtClean="0"/>
              <a:t>10.587(5) </a:t>
            </a:r>
            <a:r>
              <a:rPr lang="en-US" sz="1200" dirty="0" err="1" smtClean="0"/>
              <a:t>GeV</a:t>
            </a:r>
            <a:r>
              <a:rPr lang="en-US" sz="1200" dirty="0" smtClean="0"/>
              <a:t> vs. 10.589(10) </a:t>
            </a:r>
            <a:r>
              <a:rPr lang="en-US" sz="1200" dirty="0" err="1" smtClean="0"/>
              <a:t>GeV</a:t>
            </a:r>
            <a:r>
              <a:rPr lang="en-US" sz="1200" dirty="0" smtClean="0"/>
              <a:t> epics calc.</a:t>
            </a:r>
            <a:endParaRPr lang="en-US" sz="1200" dirty="0"/>
          </a:p>
          <a:p>
            <a:pPr lvl="1"/>
            <a:r>
              <a:rPr lang="en-US" sz="1200" dirty="0"/>
              <a:t>S</a:t>
            </a:r>
            <a:r>
              <a:rPr lang="en-US" sz="1200" dirty="0" smtClean="0"/>
              <a:t>erendipitous agreement ( saturation &amp; sync. </a:t>
            </a:r>
            <a:r>
              <a:rPr lang="en-US" sz="1200" dirty="0"/>
              <a:t>r</a:t>
            </a:r>
            <a:r>
              <a:rPr lang="en-US" sz="1200" dirty="0" smtClean="0"/>
              <a:t>adiation effects )</a:t>
            </a:r>
          </a:p>
          <a:p>
            <a:pPr lvl="1"/>
            <a:endParaRPr lang="en-US" sz="1200" dirty="0"/>
          </a:p>
          <a:p>
            <a:pPr lvl="1"/>
            <a:r>
              <a:rPr lang="en-US" sz="1200" b="1" dirty="0" smtClean="0"/>
              <a:t>NOTE:  Energy does shift vs. time so best to use epics calc. value and the scale factor to get a run by run beam energy for any given run period.</a:t>
            </a:r>
          </a:p>
        </p:txBody>
      </p:sp>
    </p:spTree>
    <p:extLst>
      <p:ext uri="{BB962C8B-B14F-4D97-AF65-F5344CB8AC3E}">
        <p14:creationId xmlns:p14="http://schemas.microsoft.com/office/powerpoint/2010/main" val="280852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Checks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558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WARNING:  Need most probable energy loss not the mean loss!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3074" y="1555044"/>
            <a:ext cx="6424824" cy="4735712"/>
            <a:chOff x="554710" y="863164"/>
            <a:chExt cx="7467600" cy="5562600"/>
          </a:xfrm>
        </p:grpSpPr>
        <p:pic>
          <p:nvPicPr>
            <p:cNvPr id="6" name="Picture 5" descr="Screen Shot 2018-06-08 at 12.14.2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0" y="863164"/>
              <a:ext cx="7467600" cy="55626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805894" y="3640212"/>
              <a:ext cx="0" cy="20072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88310" y="3640212"/>
              <a:ext cx="0" cy="20072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12612" y="2957642"/>
              <a:ext cx="1491989" cy="77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Most probable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6357" y="3275023"/>
              <a:ext cx="1299074" cy="45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Mean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6511" y="1338544"/>
              <a:ext cx="4652746" cy="524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loss distribution ~ Landau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899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3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Beam energy reconstructed from HRS</a:t>
            </a:r>
            <a:endParaRPr lang="en-US" sz="3200" dirty="0"/>
          </a:p>
        </p:txBody>
      </p:sp>
      <p:pic>
        <p:nvPicPr>
          <p:cNvPr id="5" name="Picture 4" descr="Screen Shot 2018-06-07 at 11.56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8693" r="53560" b="3310"/>
          <a:stretch/>
        </p:blipFill>
        <p:spPr>
          <a:xfrm>
            <a:off x="0" y="815078"/>
            <a:ext cx="4207005" cy="5577840"/>
          </a:xfrm>
          <a:prstGeom prst="rect">
            <a:avLst/>
          </a:prstGeom>
        </p:spPr>
      </p:pic>
      <p:pic>
        <p:nvPicPr>
          <p:cNvPr id="22" name="Picture 21" descr="Screen Shot 2018-06-07 at 11.56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7" t="14162" r="12129" b="64371"/>
          <a:stretch/>
        </p:blipFill>
        <p:spPr>
          <a:xfrm>
            <a:off x="2438022" y="1043361"/>
            <a:ext cx="1553532" cy="13608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4421" y="959066"/>
            <a:ext cx="45812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/>
              <a:t>The sharper distributions are scaled down for comparison with wider ones.</a:t>
            </a:r>
          </a:p>
          <a:p>
            <a:endParaRPr lang="en-US" sz="2400" dirty="0" smtClean="0"/>
          </a:p>
          <a:p>
            <a:pPr marL="285750" indent="-285750">
              <a:buFontTx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distributions that are more off-centered (and additionally broader) are those that depend on the proton scattering angle.</a:t>
            </a:r>
          </a:p>
          <a:p>
            <a:endParaRPr lang="en-US" sz="2400" dirty="0" smtClean="0"/>
          </a:p>
          <a:p>
            <a:pPr marL="285750" indent="-285750">
              <a:buFontTx/>
              <a:buChar char="•"/>
            </a:pPr>
            <a:r>
              <a:rPr lang="en-US" sz="2400" dirty="0" smtClean="0"/>
              <a:t>Next step: try determining the the proton angle from other variables.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24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3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Beam energy reconstructed from HRS</a:t>
            </a:r>
            <a:endParaRPr lang="en-US" sz="3200" dirty="0"/>
          </a:p>
        </p:txBody>
      </p:sp>
      <p:pic>
        <p:nvPicPr>
          <p:cNvPr id="3" name="Picture 2" descr="Screen Shot 2018-06-07 at 11.56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1181" r="53488" b="2766"/>
          <a:stretch/>
        </p:blipFill>
        <p:spPr>
          <a:xfrm>
            <a:off x="128173" y="883679"/>
            <a:ext cx="3693721" cy="5489356"/>
          </a:xfrm>
          <a:prstGeom prst="rect">
            <a:avLst/>
          </a:prstGeom>
        </p:spPr>
      </p:pic>
      <p:pic>
        <p:nvPicPr>
          <p:cNvPr id="4" name="Picture 3" descr="Screen Shot 2018-06-08 at 12.09.51 AM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181" r="53350" b="2768"/>
          <a:stretch/>
        </p:blipFill>
        <p:spPr>
          <a:xfrm>
            <a:off x="5138584" y="883679"/>
            <a:ext cx="3740331" cy="54893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21894" y="3798187"/>
            <a:ext cx="13166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2157" y="3242796"/>
            <a:ext cx="1736165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Correcting proton scattering angle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Shot 2018-06-07 at 11.56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6" t="14240" r="12192" b="64292"/>
          <a:stretch/>
        </p:blipFill>
        <p:spPr>
          <a:xfrm>
            <a:off x="7257368" y="1474230"/>
            <a:ext cx="1417457" cy="1518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48405"/>
            <a:ext cx="914399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:  HRS momentum is calibrated the beam energy, so this show consistency.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Need An Independent Check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420"/>
            <a:ext cx="8432514" cy="4913871"/>
          </a:xfrm>
        </p:spPr>
        <p:txBody>
          <a:bodyPr/>
          <a:lstStyle/>
          <a:p>
            <a:r>
              <a:rPr lang="en-US" dirty="0" smtClean="0"/>
              <a:t>During 6 </a:t>
            </a:r>
            <a:r>
              <a:rPr lang="en-US" dirty="0" err="1" smtClean="0"/>
              <a:t>GeV</a:t>
            </a:r>
            <a:r>
              <a:rPr lang="en-US" dirty="0" smtClean="0"/>
              <a:t> we had ARC and </a:t>
            </a:r>
            <a:r>
              <a:rPr lang="en-US" dirty="0" err="1" smtClean="0"/>
              <a:t>eP</a:t>
            </a:r>
            <a:r>
              <a:rPr lang="en-US" dirty="0" smtClean="0"/>
              <a:t> measurements as well as the Hall C spectrometer scan.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eP</a:t>
            </a:r>
            <a:r>
              <a:rPr lang="en-US" dirty="0" smtClean="0"/>
              <a:t> setup is gone and spectrometer scans are tricky (easier to use the beam energy to calibrate the spectrometers)</a:t>
            </a:r>
          </a:p>
          <a:p>
            <a:r>
              <a:rPr lang="en-US" dirty="0" smtClean="0"/>
              <a:t>Spin precession provides a quick check of our knowledge of the beam energy.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4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686800" cy="396875"/>
          </a:xfrm>
        </p:spPr>
        <p:txBody>
          <a:bodyPr/>
          <a:lstStyle/>
          <a:p>
            <a:r>
              <a:rPr lang="en-US" dirty="0" smtClean="0"/>
              <a:t>Spin Precession in CEBAF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268"/>
            <a:ext cx="9144000" cy="5235015"/>
          </a:xfrm>
          <a:prstGeom prst="rect">
            <a:avLst/>
          </a:prstGeom>
        </p:spPr>
      </p:pic>
      <p:pic>
        <p:nvPicPr>
          <p:cNvPr id="4" name="Picture 3" descr="form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6" y="1826742"/>
            <a:ext cx="2620186" cy="13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3200" dirty="0" smtClean="0"/>
              <a:t>Beam Energy from Spin Dance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494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way to check the ARC energy measurements is to use them to make Wien angle predictions</a:t>
            </a:r>
            <a:r>
              <a:rPr lang="en-US" dirty="0"/>
              <a:t>.</a:t>
            </a:r>
          </a:p>
        </p:txBody>
      </p:sp>
      <p:pic>
        <p:nvPicPr>
          <p:cNvPr id="5" name="Picture 4" descr="IMG_20160301_1020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17337" r="-79" b="21329"/>
          <a:stretch/>
        </p:blipFill>
        <p:spPr>
          <a:xfrm>
            <a:off x="213191" y="1637325"/>
            <a:ext cx="4396708" cy="3657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049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11 </a:t>
            </a:r>
            <a:r>
              <a:rPr lang="en-US" dirty="0" err="1" smtClean="0"/>
              <a:t>GeV</a:t>
            </a:r>
            <a:r>
              <a:rPr lang="en-US" dirty="0" smtClean="0"/>
              <a:t> we just used the ARC energy results &amp; Joe’s full model (including sync. Radiation) </a:t>
            </a:r>
          </a:p>
          <a:p>
            <a:pPr algn="ctr"/>
            <a:r>
              <a:rPr lang="en-US" dirty="0" smtClean="0"/>
              <a:t>and we transported full long. polarization the first try.   (with &gt;20k degrees of total precession!)</a:t>
            </a:r>
            <a:endParaRPr lang="en-US" dirty="0"/>
          </a:p>
        </p:txBody>
      </p:sp>
      <p:pic>
        <p:nvPicPr>
          <p:cNvPr id="7" name="Picture 6" descr="TheRes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14" y="1222163"/>
            <a:ext cx="4138377" cy="3770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6451" y="4914937"/>
            <a:ext cx="36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of Moller data gave 86.5 degrees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583" y="122216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Prediction Based on ARC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741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Since the results, we have been getting near full polarization by simply using the ARC energy.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999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by Run Beam Energy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4331" y="1950744"/>
            <a:ext cx="8909669" cy="4398324"/>
          </a:xfrm>
        </p:spPr>
        <p:txBody>
          <a:bodyPr/>
          <a:lstStyle/>
          <a:p>
            <a:r>
              <a:rPr lang="en-US" sz="2800" dirty="0"/>
              <a:t>Energy measured with ARC in dispersive mode </a:t>
            </a:r>
            <a:r>
              <a:rPr lang="en-US" sz="2800" dirty="0" smtClean="0"/>
              <a:t>(</a:t>
            </a:r>
            <a:r>
              <a:rPr lang="en-US" sz="2800" dirty="0"/>
              <a:t>i.e. all the </a:t>
            </a:r>
            <a:r>
              <a:rPr lang="en-US" sz="2800" dirty="0" err="1" smtClean="0"/>
              <a:t>quadrupoles</a:t>
            </a:r>
            <a:r>
              <a:rPr lang="en-US" sz="2800" dirty="0" smtClean="0"/>
              <a:t> </a:t>
            </a:r>
            <a:r>
              <a:rPr lang="en-US" sz="2800" dirty="0"/>
              <a:t>turn off) very precise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Typical running done in </a:t>
            </a:r>
            <a:r>
              <a:rPr lang="en-US" sz="2800" dirty="0" err="1"/>
              <a:t>acromatic</a:t>
            </a:r>
            <a:r>
              <a:rPr lang="en-US" sz="2800" dirty="0"/>
              <a:t> mode and </a:t>
            </a:r>
            <a:r>
              <a:rPr lang="en-US" sz="2800" dirty="0" smtClean="0"/>
              <a:t>the energy </a:t>
            </a:r>
            <a:r>
              <a:rPr lang="en-US" sz="2800" dirty="0"/>
              <a:t>can shift during a run.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Need to determine the run by run (or even event by event) beam energy being careful to check EPICS information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271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Thank to Rey Torres (MIT) For Providing Example Images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dirty="0" smtClean="0"/>
              <a:t> The 6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Era </a:t>
            </a:r>
            <a:r>
              <a:rPr lang="en-US" dirty="0" err="1" smtClean="0"/>
              <a:t>eP</a:t>
            </a:r>
            <a:r>
              <a:rPr lang="en-US" dirty="0" smtClean="0"/>
              <a:t> Device</a:t>
            </a:r>
            <a:endParaRPr lang="en-US" dirty="0"/>
          </a:p>
        </p:txBody>
      </p:sp>
      <p:graphicFrame>
        <p:nvGraphicFramePr>
          <p:cNvPr id="8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4032"/>
              </p:ext>
            </p:extLst>
          </p:nvPr>
        </p:nvGraphicFramePr>
        <p:xfrm>
          <a:off x="1657303" y="1019456"/>
          <a:ext cx="5735429" cy="101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2806700" imgH="457200" progId="Equation.3">
                  <p:embed/>
                </p:oleObj>
              </mc:Choice>
              <mc:Fallback>
                <p:oleObj name="Equation" r:id="rId3" imgW="280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03" y="1019456"/>
                        <a:ext cx="5735429" cy="101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551" y="2398676"/>
            <a:ext cx="40685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Elastic scattering from a thin foil of hydrogen rich material (i.e. a thin plastic tape 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Precisely determined angles using silicon strip detectors (SSD).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Provided absolute energies at the ~4E-4 level.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target material would didn’t last very long in a high radiation environment.</a:t>
            </a:r>
          </a:p>
        </p:txBody>
      </p:sp>
      <p:pic>
        <p:nvPicPr>
          <p:cNvPr id="5" name="Picture 4" descr="e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97" y="2316370"/>
            <a:ext cx="4861870" cy="36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03 at 3.35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3379" r="6126" b="1914"/>
          <a:stretch/>
        </p:blipFill>
        <p:spPr>
          <a:xfrm>
            <a:off x="1028037" y="950976"/>
            <a:ext cx="7578131" cy="520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0578" y="3952939"/>
            <a:ext cx="376635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Next step: remove all runs flagged as “bad” (</a:t>
            </a:r>
            <a:r>
              <a:rPr lang="en-US" sz="2000" dirty="0" err="1" smtClean="0"/>
              <a:t>cosmics</a:t>
            </a:r>
            <a:r>
              <a:rPr lang="en-US" sz="2000" dirty="0" smtClean="0"/>
              <a:t>, CODA tests, ‘junk’, </a:t>
            </a:r>
            <a:r>
              <a:rPr lang="is-IS" sz="2000" dirty="0" smtClean="0"/>
              <a:t>…)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3200" dirty="0" smtClean="0"/>
              <a:t>Plotting </a:t>
            </a:r>
            <a:r>
              <a:rPr lang="en-US" sz="3200" dirty="0" err="1" smtClean="0"/>
              <a:t>Tiefenbach</a:t>
            </a:r>
            <a:r>
              <a:rPr lang="en-US" sz="3200" dirty="0" smtClean="0"/>
              <a:t> </a:t>
            </a:r>
            <a:r>
              <a:rPr lang="en-US" sz="3200" dirty="0"/>
              <a:t>6GeV Beam energy (MeV)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2154" y="3403060"/>
            <a:ext cx="13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008" y="6083777"/>
            <a:ext cx="313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Tiefenbach</a:t>
            </a:r>
            <a:r>
              <a:rPr lang="en-US" dirty="0" smtClean="0"/>
              <a:t> Beam Energy (MeV)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8301" y="402769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9747" y="1635372"/>
            <a:ext cx="1462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(MeV)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9884" y="2531508"/>
            <a:ext cx="242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Corrected Energy!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3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6-03 at 3.36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6126" b="1942"/>
          <a:stretch/>
        </p:blipFill>
        <p:spPr>
          <a:xfrm>
            <a:off x="946475" y="905233"/>
            <a:ext cx="7418937" cy="527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3200" dirty="0" smtClean="0"/>
              <a:t>After Removing Junk Runs / Runs Without Beam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12154" y="3403060"/>
            <a:ext cx="13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008" y="6083777"/>
            <a:ext cx="313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Tiefenbach</a:t>
            </a:r>
            <a:r>
              <a:rPr lang="en-US" dirty="0" smtClean="0"/>
              <a:t> Beam Energy (MeV)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8301" y="402769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9747" y="1635372"/>
            <a:ext cx="1462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(MeV)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9252" y="2571820"/>
            <a:ext cx="242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Corrected Energy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5996" y="3982896"/>
            <a:ext cx="365445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Next step: for each remaining run with low </a:t>
            </a:r>
            <a:r>
              <a:rPr lang="en-US" dirty="0" err="1"/>
              <a:t>Ebeam</a:t>
            </a:r>
            <a:r>
              <a:rPr lang="en-US" dirty="0"/>
              <a:t> in </a:t>
            </a:r>
            <a:r>
              <a:rPr lang="en-US" dirty="0" err="1"/>
              <a:t>db_run</a:t>
            </a:r>
            <a:r>
              <a:rPr lang="en-US" dirty="0"/>
              <a:t> file, open root files, plot the beam energy:</a:t>
            </a:r>
          </a:p>
          <a:p>
            <a:r>
              <a:rPr lang="en-US" dirty="0"/>
              <a:t>(E-&gt;Draw(“1.0025*</a:t>
            </a:r>
            <a:r>
              <a:rPr lang="en-US" dirty="0" err="1"/>
              <a:t>HALLA_p</a:t>
            </a:r>
            <a:r>
              <a:rPr lang="en-US" dirty="0"/>
              <a:t>”))</a:t>
            </a:r>
          </a:p>
          <a:p>
            <a:r>
              <a:rPr lang="en-US" dirty="0"/>
              <a:t>and check whether the energy is </a:t>
            </a:r>
          </a:p>
          <a:p>
            <a:r>
              <a:rPr lang="en-US" dirty="0"/>
              <a:t>v</a:t>
            </a:r>
            <a:r>
              <a:rPr lang="en-US" dirty="0" smtClean="0"/>
              <a:t>alid </a:t>
            </a:r>
            <a:r>
              <a:rPr lang="en-US" dirty="0"/>
              <a:t>or not.</a:t>
            </a:r>
          </a:p>
        </p:txBody>
      </p:sp>
    </p:spTree>
    <p:extLst>
      <p:ext uri="{BB962C8B-B14F-4D97-AF65-F5344CB8AC3E}">
        <p14:creationId xmlns:p14="http://schemas.microsoft.com/office/powerpoint/2010/main" val="4182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8-06-03 at 3.36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4911" r="6126" b="253"/>
          <a:stretch/>
        </p:blipFill>
        <p:spPr>
          <a:xfrm>
            <a:off x="926316" y="1040548"/>
            <a:ext cx="7660829" cy="526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3200" dirty="0" smtClean="0"/>
              <a:t>ARC Corrected Beam Energy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71430" y="3322436"/>
            <a:ext cx="13482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008" y="6083777"/>
            <a:ext cx="313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Tiefenbach</a:t>
            </a:r>
            <a:r>
              <a:rPr lang="en-US" dirty="0" smtClean="0"/>
              <a:t> Beam Energy (MeV)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8301" y="402769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9747" y="1595060"/>
            <a:ext cx="1462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(MeV)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94808" y="1834169"/>
            <a:ext cx="5581625" cy="4100202"/>
            <a:chOff x="1233846" y="1664315"/>
            <a:chExt cx="6605432" cy="4773956"/>
          </a:xfrm>
        </p:grpSpPr>
        <p:sp>
          <p:nvSpPr>
            <p:cNvPr id="14" name="Rectangle 13"/>
            <p:cNvSpPr/>
            <p:nvPr/>
          </p:nvSpPr>
          <p:spPr>
            <a:xfrm>
              <a:off x="1233846" y="3550918"/>
              <a:ext cx="1477057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s-IS" dirty="0" smtClean="0"/>
                <a:t>100372</a:t>
              </a:r>
            </a:p>
            <a:p>
              <a:pPr algn="ctr"/>
              <a:r>
                <a:rPr lang="is-IS" dirty="0" smtClean="0"/>
                <a:t>Dummy run during beam studies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710903" y="1854105"/>
              <a:ext cx="1945950" cy="1696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10903" y="4751247"/>
              <a:ext cx="2413095" cy="1687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558761" y="3534616"/>
              <a:ext cx="1477057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s-IS" dirty="0" smtClean="0"/>
                <a:t>100665</a:t>
              </a:r>
            </a:p>
            <a:p>
              <a:pPr algn="ctr"/>
              <a:r>
                <a:rPr lang="is-IS" dirty="0" smtClean="0"/>
                <a:t>Deuterium run flagged as good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035818" y="4734945"/>
              <a:ext cx="645340" cy="1703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35818" y="1664315"/>
              <a:ext cx="2803460" cy="18703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8-06-03 at 3.36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6126" b="1942"/>
          <a:stretch/>
        </p:blipFill>
        <p:spPr>
          <a:xfrm>
            <a:off x="926317" y="959509"/>
            <a:ext cx="7475809" cy="5314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316" y="195263"/>
            <a:ext cx="9144000" cy="396875"/>
          </a:xfrm>
        </p:spPr>
        <p:txBody>
          <a:bodyPr/>
          <a:lstStyle/>
          <a:p>
            <a:r>
              <a:rPr lang="en-US" sz="3200" dirty="0" smtClean="0"/>
              <a:t>Now Clearly See A 400 </a:t>
            </a:r>
            <a:r>
              <a:rPr lang="en-US" sz="3200" dirty="0" err="1" smtClean="0"/>
              <a:t>keV</a:t>
            </a:r>
            <a:r>
              <a:rPr lang="en-US" sz="3200" dirty="0" smtClean="0"/>
              <a:t> Shift (~1E-4)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12154" y="3403060"/>
            <a:ext cx="134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008" y="6083777"/>
            <a:ext cx="313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Tiefenbach</a:t>
            </a:r>
            <a:r>
              <a:rPr lang="en-US" dirty="0" smtClean="0"/>
              <a:t> Beam Energy (MeV)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8301" y="402769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9747" y="1635372"/>
            <a:ext cx="1462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(MeV)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65422" y="1921973"/>
            <a:ext cx="1252248" cy="568833"/>
            <a:chOff x="3182426" y="1547522"/>
            <a:chExt cx="1583031" cy="65696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182426" y="1547522"/>
              <a:ext cx="0" cy="6569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765457" y="1547522"/>
              <a:ext cx="0" cy="6569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82426" y="1970899"/>
              <a:ext cx="1583031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1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01" y="852348"/>
            <a:ext cx="8679206" cy="5442344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 err="1" smtClean="0"/>
              <a:t>Tiefenbach</a:t>
            </a:r>
            <a:r>
              <a:rPr lang="en-US" sz="2800" dirty="0" smtClean="0"/>
              <a:t> energy in the start and end of runs is based on 6 </a:t>
            </a:r>
            <a:r>
              <a:rPr lang="en-US" sz="2800" dirty="0" err="1" smtClean="0"/>
              <a:t>GeV</a:t>
            </a:r>
            <a:r>
              <a:rPr lang="en-US" sz="2800" dirty="0"/>
              <a:t> </a:t>
            </a:r>
            <a:r>
              <a:rPr lang="en-US" sz="2800" dirty="0" smtClean="0"/>
              <a:t>calibrations, but it does correct for orbit shifts when valid (i.e. when correction not exactly zero).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ARC energy measurements show a systematic scale factor between the 12 </a:t>
            </a:r>
            <a:r>
              <a:rPr lang="en-US" sz="2800" dirty="0" err="1" smtClean="0"/>
              <a:t>GeV</a:t>
            </a:r>
            <a:r>
              <a:rPr lang="en-US" sz="2800" dirty="0" smtClean="0"/>
              <a:t> energy and the “6 </a:t>
            </a:r>
            <a:r>
              <a:rPr lang="en-US" sz="2800" dirty="0" err="1" smtClean="0"/>
              <a:t>GeV</a:t>
            </a:r>
            <a:r>
              <a:rPr lang="en-US" sz="2800" dirty="0" smtClean="0"/>
              <a:t> era” epics value.   </a:t>
            </a:r>
            <a:r>
              <a:rPr lang="en-US" sz="2800" dirty="0" smtClean="0">
                <a:solidFill>
                  <a:srgbClr val="FF0000"/>
                </a:solidFill>
              </a:rPr>
              <a:t>WARNING:  There is more then one Hall A energy in EPICS!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CEBAF spin is being set uses ARC energy and has worked amazingly well.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Hall A &amp; B mini-spin dances show ARC energy and energy by spin agree at the 5E-4 level.</a:t>
            </a:r>
          </a:p>
        </p:txBody>
      </p:sp>
    </p:spTree>
    <p:extLst>
      <p:ext uri="{BB962C8B-B14F-4D97-AF65-F5344CB8AC3E}">
        <p14:creationId xmlns:p14="http://schemas.microsoft.com/office/powerpoint/2010/main" val="275060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94704"/>
            <a:ext cx="9144000" cy="5360685"/>
          </a:xfrm>
        </p:spPr>
        <p:txBody>
          <a:bodyPr/>
          <a:lstStyle/>
          <a:p>
            <a:r>
              <a:rPr lang="en-US" sz="2800" dirty="0" smtClean="0"/>
              <a:t>Working with Yves and Mike to do a cross calibration of accelerator arc 1 &amp; 2 and Hall A &amp; C arcs.</a:t>
            </a:r>
          </a:p>
          <a:p>
            <a:r>
              <a:rPr lang="en-US" sz="2800" dirty="0" smtClean="0"/>
              <a:t>Idea is used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pass beam but with SL off so all four arcs would see the same energy.</a:t>
            </a:r>
          </a:p>
          <a:p>
            <a:r>
              <a:rPr lang="en-US" sz="2800" dirty="0" smtClean="0"/>
              <a:t>This would let us tie all the arc measurements together and then we just need to know the absolute scale factor.</a:t>
            </a:r>
          </a:p>
          <a:p>
            <a:r>
              <a:rPr lang="en-US" sz="2800" dirty="0" smtClean="0"/>
              <a:t>We could also do elastic scattering measurements with the spectrometers and perhaps even get the tritium elastic measurements done.</a:t>
            </a:r>
          </a:p>
          <a:p>
            <a:r>
              <a:rPr lang="en-US" sz="2800" dirty="0" smtClean="0"/>
              <a:t>And of course we want to do a Hall A &amp; C spin dance!</a:t>
            </a:r>
          </a:p>
        </p:txBody>
      </p:sp>
    </p:spTree>
    <p:extLst>
      <p:ext uri="{BB962C8B-B14F-4D97-AF65-F5344CB8AC3E}">
        <p14:creationId xmlns:p14="http://schemas.microsoft.com/office/powerpoint/2010/main" val="3741993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005"/>
            <a:ext cx="9144000" cy="5599388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J</a:t>
            </a:r>
            <a:r>
              <a:rPr lang="en-US" sz="1800" dirty="0"/>
              <a:t>. </a:t>
            </a:r>
            <a:r>
              <a:rPr lang="en-US" sz="1800" dirty="0" err="1"/>
              <a:t>Berthot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P. </a:t>
            </a:r>
            <a:r>
              <a:rPr lang="en-US" sz="1800" dirty="0" err="1" smtClean="0"/>
              <a:t>Vernin</a:t>
            </a:r>
            <a:r>
              <a:rPr lang="en-US" sz="1800" dirty="0" smtClean="0"/>
              <a:t>, </a:t>
            </a:r>
            <a:r>
              <a:rPr lang="en-US" sz="1800" dirty="0" err="1" smtClean="0"/>
              <a:t>Nucl</a:t>
            </a:r>
            <a:r>
              <a:rPr lang="en-US" sz="1800" dirty="0" smtClean="0"/>
              <a:t>. Phys. News </a:t>
            </a:r>
            <a:r>
              <a:rPr lang="cs-CZ" sz="1800" b="1" dirty="0" smtClean="0"/>
              <a:t>9</a:t>
            </a:r>
            <a:r>
              <a:rPr lang="cs-CZ" sz="1800" dirty="0" smtClean="0"/>
              <a:t> (1999) 12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://dx.doi.org/10.1080/</a:t>
            </a:r>
            <a:r>
              <a:rPr lang="en-US" sz="1800" dirty="0" smtClean="0">
                <a:hlinkClick r:id="rId2"/>
              </a:rPr>
              <a:t>10506899909411146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C. W. </a:t>
            </a:r>
            <a:r>
              <a:rPr lang="en-US" sz="1800" dirty="0" err="1"/>
              <a:t>Leemann</a:t>
            </a:r>
            <a:r>
              <a:rPr lang="en-US" sz="1800" dirty="0"/>
              <a:t>, D. Douglas, and G. </a:t>
            </a:r>
            <a:r>
              <a:rPr lang="en-US" sz="1800" dirty="0" err="1"/>
              <a:t>Krafft</a:t>
            </a:r>
            <a:r>
              <a:rPr lang="en-US" sz="1800" dirty="0"/>
              <a:t>, Ann. Rev. </a:t>
            </a:r>
            <a:r>
              <a:rPr lang="en-US" sz="1800" dirty="0" err="1"/>
              <a:t>Nucl</a:t>
            </a:r>
            <a:r>
              <a:rPr lang="en-US" sz="1800" dirty="0"/>
              <a:t>. Part. Sci., </a:t>
            </a:r>
            <a:r>
              <a:rPr lang="en-US" sz="1800" b="1" dirty="0"/>
              <a:t>51</a:t>
            </a:r>
            <a:r>
              <a:rPr lang="en-US" sz="1800" dirty="0"/>
              <a:t> (2001) 413 </a:t>
            </a:r>
            <a:r>
              <a:rPr lang="en-US" sz="1800" dirty="0">
                <a:hlinkClick r:id="rId3"/>
              </a:rPr>
              <a:t>http://dx.doi.org/10.1146/annurev.nucl.51.101701.132327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J. Alcorn </a:t>
            </a:r>
            <a:r>
              <a:rPr lang="en-US" sz="1800" i="1" dirty="0" smtClean="0"/>
              <a:t>et al.</a:t>
            </a:r>
            <a:r>
              <a:rPr lang="en-US" sz="1800" dirty="0" smtClean="0"/>
              <a:t> </a:t>
            </a:r>
            <a:r>
              <a:rPr lang="en-US" sz="1800" dirty="0" err="1" smtClean="0"/>
              <a:t>Nucl</a:t>
            </a:r>
            <a:r>
              <a:rPr lang="en-US" sz="1800" dirty="0"/>
              <a:t>. </a:t>
            </a:r>
            <a:r>
              <a:rPr lang="en-US" sz="1800" dirty="0" err="1"/>
              <a:t>Instrum</a:t>
            </a:r>
            <a:r>
              <a:rPr lang="en-US" sz="1800" dirty="0"/>
              <a:t>. Meth</a:t>
            </a:r>
            <a:r>
              <a:rPr lang="en-US" sz="1800" dirty="0" smtClean="0"/>
              <a:t>.  A522 (2004) 294</a:t>
            </a:r>
            <a:r>
              <a:rPr lang="en-US" sz="1800" dirty="0"/>
              <a:t>-</a:t>
            </a:r>
            <a:r>
              <a:rPr lang="en-US" sz="1800" dirty="0" smtClean="0"/>
              <a:t>346 </a:t>
            </a:r>
            <a:r>
              <a:rPr lang="en-US" sz="1800" dirty="0" smtClean="0">
                <a:hlinkClick r:id="rId4"/>
              </a:rPr>
              <a:t>http://dx.doi.org/10.1016</a:t>
            </a:r>
            <a:r>
              <a:rPr lang="en-US" sz="1800" dirty="0">
                <a:hlinkClick r:id="rId4"/>
              </a:rPr>
              <a:t>/j.nima.</a:t>
            </a:r>
            <a:r>
              <a:rPr lang="en-US" sz="1800" dirty="0" smtClean="0">
                <a:hlinkClick r:id="rId4"/>
              </a:rPr>
              <a:t>2003.11.415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J. M. </a:t>
            </a:r>
            <a:r>
              <a:rPr lang="en-US" sz="1800" dirty="0" err="1" smtClean="0"/>
              <a:t>Grames</a:t>
            </a:r>
            <a:r>
              <a:rPr lang="en-US" sz="1800" dirty="0" smtClean="0"/>
              <a:t> </a:t>
            </a:r>
            <a:r>
              <a:rPr lang="en-US" sz="1800" i="1" dirty="0" smtClean="0"/>
              <a:t>et al</a:t>
            </a:r>
            <a:r>
              <a:rPr lang="en-US" sz="1800" dirty="0" smtClean="0"/>
              <a:t>., Phys</a:t>
            </a:r>
            <a:r>
              <a:rPr lang="en-US" sz="1800" dirty="0"/>
              <a:t>. Rev. ST </a:t>
            </a:r>
            <a:r>
              <a:rPr lang="en-US" sz="1800" dirty="0" err="1"/>
              <a:t>Accel</a:t>
            </a:r>
            <a:r>
              <a:rPr lang="en-US" sz="1800" dirty="0"/>
              <a:t>. </a:t>
            </a:r>
            <a:r>
              <a:rPr lang="en-US" sz="1800" dirty="0" smtClean="0"/>
              <a:t>Beams, 7 (2004) 042802 </a:t>
            </a:r>
            <a:r>
              <a:rPr lang="en-US" sz="1800" dirty="0" smtClean="0">
                <a:hlinkClick r:id="rId5"/>
              </a:rPr>
              <a:t>http://dx.doi.org/10.1103</a:t>
            </a:r>
            <a:r>
              <a:rPr lang="en-US" sz="1800" dirty="0">
                <a:hlinkClick r:id="rId5"/>
              </a:rPr>
              <a:t>/PhysRevSTAB.</a:t>
            </a:r>
            <a:r>
              <a:rPr lang="en-US" sz="1800" dirty="0" smtClean="0">
                <a:hlinkClick r:id="rId5"/>
              </a:rPr>
              <a:t>13.069901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smtClean="0"/>
              <a:t>D. Higinbotham</a:t>
            </a:r>
            <a:r>
              <a:rPr lang="en-US" sz="1800" dirty="0"/>
              <a:t>, </a:t>
            </a:r>
            <a:r>
              <a:rPr lang="en-US" sz="1800" dirty="0" smtClean="0"/>
              <a:t>AIP </a:t>
            </a:r>
            <a:r>
              <a:rPr lang="en-US" sz="1800" dirty="0"/>
              <a:t>Conf. Proc</a:t>
            </a:r>
            <a:r>
              <a:rPr lang="en-US" sz="1800" dirty="0" smtClean="0"/>
              <a:t>.  </a:t>
            </a:r>
            <a:r>
              <a:rPr lang="en-US" sz="1800" b="1" dirty="0" smtClean="0"/>
              <a:t>1149 </a:t>
            </a:r>
            <a:r>
              <a:rPr lang="en-US" sz="1800" dirty="0" smtClean="0"/>
              <a:t>(2009) 751 and </a:t>
            </a:r>
            <a:r>
              <a:rPr lang="en-US" sz="1800" dirty="0" err="1"/>
              <a:t>PoS</a:t>
            </a:r>
            <a:r>
              <a:rPr lang="en-US" sz="1800" dirty="0"/>
              <a:t> PSTP2013 (2013) 014 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6"/>
              </a:rPr>
              <a:t>http://dx.doi.org</a:t>
            </a:r>
            <a:r>
              <a:rPr lang="en-US" sz="1800" dirty="0">
                <a:hlinkClick r:id="rId6"/>
              </a:rPr>
              <a:t>/</a:t>
            </a:r>
            <a:r>
              <a:rPr lang="en-US" sz="1800" dirty="0" smtClean="0">
                <a:hlinkClick r:id="rId6"/>
              </a:rPr>
              <a:t>10.1063</a:t>
            </a:r>
            <a:r>
              <a:rPr lang="en-US" sz="1800" dirty="0">
                <a:hlinkClick r:id="rId6"/>
              </a:rPr>
              <a:t>/</a:t>
            </a:r>
            <a:r>
              <a:rPr lang="en-US" sz="1800" dirty="0" smtClean="0">
                <a:hlinkClick r:id="rId6"/>
              </a:rPr>
              <a:t>1.3215753</a:t>
            </a:r>
            <a:r>
              <a:rPr lang="en-US" sz="1800" dirty="0" smtClean="0"/>
              <a:t>, </a:t>
            </a:r>
            <a:r>
              <a:rPr lang="en-US" sz="1800" dirty="0" smtClean="0">
                <a:hlinkClick r:id="rId7"/>
              </a:rPr>
              <a:t>http://dx.doi.org/</a:t>
            </a:r>
            <a:r>
              <a:rPr lang="is-IS" sz="1800" dirty="0">
                <a:hlinkClick r:id="rId7"/>
              </a:rPr>
              <a:t>10.22323/</a:t>
            </a:r>
            <a:r>
              <a:rPr lang="is-IS" sz="1800" dirty="0" smtClean="0">
                <a:hlinkClick r:id="rId7"/>
              </a:rPr>
              <a:t>1.182.0014</a:t>
            </a:r>
            <a:r>
              <a:rPr lang="is-I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278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</a:t>
            </a:r>
            <a:r>
              <a:rPr lang="en-US" dirty="0" err="1" smtClean="0"/>
              <a:t>eP</a:t>
            </a:r>
            <a:r>
              <a:rPr lang="en-US" dirty="0" smtClean="0"/>
              <a:t> System In Hall 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529" r="17472" b="-7509"/>
          <a:stretch/>
        </p:blipFill>
        <p:spPr bwMode="auto">
          <a:xfrm>
            <a:off x="1646244" y="939206"/>
            <a:ext cx="5944285" cy="57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8578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Energy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3132"/>
            <a:ext cx="9144000" cy="5492184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Makes Use of The Eight Dipoles That Bend Beam From Acc. Into Hall A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And a 9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600" b="1" dirty="0" smtClean="0">
                <a:solidFill>
                  <a:srgbClr val="0000FF"/>
                </a:solidFill>
              </a:rPr>
              <a:t> sister dipole that is connect in series with the other eight</a:t>
            </a:r>
          </a:p>
          <a:p>
            <a:r>
              <a:rPr lang="en-US" sz="1600" dirty="0" smtClean="0"/>
              <a:t>Angle Measurements </a:t>
            </a:r>
          </a:p>
          <a:p>
            <a:pPr lvl="1"/>
            <a:r>
              <a:rPr lang="en-US" sz="1600" dirty="0" smtClean="0"/>
              <a:t>HARPS (we can now do HARP scan with pulse beam, in 6 </a:t>
            </a:r>
            <a:r>
              <a:rPr lang="en-US" sz="1600" dirty="0" err="1" smtClean="0"/>
              <a:t>GeV</a:t>
            </a:r>
            <a:r>
              <a:rPr lang="en-US" sz="1600" dirty="0" smtClean="0"/>
              <a:t> era needed CW)</a:t>
            </a:r>
          </a:p>
          <a:p>
            <a:pPr lvl="1"/>
            <a:r>
              <a:rPr lang="en-US" sz="1600" dirty="0" smtClean="0"/>
              <a:t>Beam Position Monitors (BPM)</a:t>
            </a:r>
          </a:p>
          <a:p>
            <a:r>
              <a:rPr lang="en-US" sz="1600" dirty="0" err="1" smtClean="0"/>
              <a:t>Quadrupole</a:t>
            </a:r>
            <a:r>
              <a:rPr lang="en-US" sz="1600" dirty="0" smtClean="0"/>
              <a:t> Centering</a:t>
            </a:r>
          </a:p>
          <a:p>
            <a:pPr lvl="1"/>
            <a:r>
              <a:rPr lang="en-US" sz="1600" dirty="0" smtClean="0"/>
              <a:t>Checked by turning on and off the magnets</a:t>
            </a:r>
          </a:p>
          <a:p>
            <a:pPr lvl="1"/>
            <a:r>
              <a:rPr lang="en-US" sz="1600" dirty="0" smtClean="0"/>
              <a:t>Makes Orbit Corrects Negligible</a:t>
            </a:r>
          </a:p>
          <a:p>
            <a:r>
              <a:rPr lang="en-US" sz="1600" dirty="0" err="1" smtClean="0"/>
              <a:t>Bdl</a:t>
            </a:r>
            <a:r>
              <a:rPr lang="en-US" sz="1600" dirty="0" smtClean="0"/>
              <a:t> Measurements</a:t>
            </a:r>
          </a:p>
          <a:p>
            <a:pPr lvl="1"/>
            <a:r>
              <a:rPr lang="en-US" sz="1600" dirty="0" smtClean="0"/>
              <a:t>Map the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dipole to make best estimate of the other 8 dipoles (located in the tunnel).</a:t>
            </a:r>
          </a:p>
          <a:p>
            <a:pPr lvl="1"/>
            <a:r>
              <a:rPr lang="en-US" sz="1600" dirty="0" smtClean="0"/>
              <a:t>Use NMR to get an absolute field calibration &amp; coils for the integral</a:t>
            </a:r>
          </a:p>
          <a:p>
            <a:r>
              <a:rPr lang="en-US" sz="1600" dirty="0" smtClean="0"/>
              <a:t>To leading order (with beam quad. </a:t>
            </a:r>
            <a:r>
              <a:rPr lang="en-US" sz="1600" dirty="0"/>
              <a:t>c</a:t>
            </a:r>
            <a:r>
              <a:rPr lang="en-US" sz="1600" dirty="0" smtClean="0"/>
              <a:t>entered ) </a:t>
            </a:r>
            <a:r>
              <a:rPr lang="en-US" sz="1600" i="1" dirty="0" smtClean="0"/>
              <a:t>p</a:t>
            </a:r>
            <a:r>
              <a:rPr lang="en-US" sz="1600" dirty="0" smtClean="0"/>
              <a:t> of the beam given by:</a:t>
            </a:r>
            <a:endParaRPr lang="en-US" sz="1600" dirty="0"/>
          </a:p>
          <a:p>
            <a:r>
              <a:rPr lang="en-US" sz="1600" dirty="0" smtClean="0"/>
              <a:t>Higher order corrections (such as sync. </a:t>
            </a:r>
            <a:r>
              <a:rPr lang="en-US" sz="1600" dirty="0"/>
              <a:t>r</a:t>
            </a:r>
            <a:r>
              <a:rPr lang="en-US" sz="1600" dirty="0" smtClean="0"/>
              <a:t>adiation) added in full calculations.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By turning the </a:t>
            </a:r>
            <a:r>
              <a:rPr lang="en-US" sz="1600" dirty="0" err="1" smtClean="0"/>
              <a:t>quadripoles</a:t>
            </a:r>
            <a:r>
              <a:rPr lang="en-US" sz="1600" dirty="0" smtClean="0"/>
              <a:t> off (dispersive optics) the corrections are minimized.</a:t>
            </a:r>
            <a:endParaRPr lang="en-US" sz="1600" dirty="0"/>
          </a:p>
        </p:txBody>
      </p:sp>
      <p:pic>
        <p:nvPicPr>
          <p:cNvPr id="4" name="Picture 3" descr="formu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82"/>
          <a:stretch/>
        </p:blipFill>
        <p:spPr>
          <a:xfrm>
            <a:off x="2552867" y="4802271"/>
            <a:ext cx="4405972" cy="10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Energy Layout</a:t>
            </a:r>
            <a:endParaRPr lang="en-US" dirty="0"/>
          </a:p>
        </p:txBody>
      </p:sp>
      <p:pic>
        <p:nvPicPr>
          <p:cNvPr id="4" name="Picture 3" descr="ARC-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77" y="917438"/>
            <a:ext cx="6449358" cy="5342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382" y="1117038"/>
            <a:ext cx="10465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Coils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9692" y="4080117"/>
            <a:ext cx="16645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HARPS &amp; BPM’s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0195" y="3967730"/>
            <a:ext cx="100540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 ARC</a:t>
            </a:r>
          </a:p>
          <a:p>
            <a:pPr algn="ctr"/>
            <a:r>
              <a:rPr lang="en-US" dirty="0" smtClean="0"/>
              <a:t>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sz="3600" dirty="0" smtClean="0"/>
              <a:t>Electromagnetic Induction &amp; NMR to get </a:t>
            </a:r>
            <a:r>
              <a:rPr lang="en-US" sz="3600" dirty="0" err="1" smtClean="0"/>
              <a:t>Bdl</a:t>
            </a:r>
            <a:endParaRPr lang="en-US" sz="3600" dirty="0"/>
          </a:p>
        </p:txBody>
      </p:sp>
      <p:pic>
        <p:nvPicPr>
          <p:cNvPr id="4" name="Picture 3" descr="IMG_20160206_1107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30" r="19997" b="16001"/>
          <a:stretch/>
        </p:blipFill>
        <p:spPr>
          <a:xfrm>
            <a:off x="532184" y="914399"/>
            <a:ext cx="8164286" cy="540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697" y="4666899"/>
            <a:ext cx="387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NMR PROBES For Calibration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57" y="3174440"/>
            <a:ext cx="318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3 Meter </a:t>
            </a:r>
            <a:r>
              <a:rPr lang="en-US" sz="2400" b="1" dirty="0">
                <a:solidFill>
                  <a:srgbClr val="FFFFFF"/>
                </a:solidFill>
              </a:rPr>
              <a:t>L</a:t>
            </a:r>
            <a:r>
              <a:rPr lang="en-US" sz="2400" b="1" dirty="0" smtClean="0">
                <a:solidFill>
                  <a:srgbClr val="FFFFFF"/>
                </a:solidFill>
              </a:rPr>
              <a:t>ong 9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Dipole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947" y="926122"/>
            <a:ext cx="360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High Current Power Cables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252" y="2493869"/>
            <a:ext cx="458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Table Moves With Stepping Motor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934" y="5136477"/>
            <a:ext cx="37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Coils For Field Integration 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NMR Measurements</a:t>
            </a:r>
            <a:endParaRPr lang="en-US" dirty="0"/>
          </a:p>
        </p:txBody>
      </p:sp>
      <p:pic>
        <p:nvPicPr>
          <p:cNvPr id="4" name="Picture 3" descr="nmr-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2452" r="11966" b="22342"/>
          <a:stretch/>
        </p:blipFill>
        <p:spPr>
          <a:xfrm>
            <a:off x="4979004" y="1028094"/>
            <a:ext cx="3707795" cy="2376203"/>
          </a:xfrm>
          <a:prstGeom prst="rect">
            <a:avLst/>
          </a:prstGeom>
        </p:spPr>
      </p:pic>
      <p:pic>
        <p:nvPicPr>
          <p:cNvPr id="5" name="Picture 4" descr="lock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5" y="1028095"/>
            <a:ext cx="3864428" cy="5152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9004" y="3738421"/>
            <a:ext cx="3892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NMR can stay locked while the probe</a:t>
            </a:r>
          </a:p>
          <a:p>
            <a:r>
              <a:rPr lang="en-US" dirty="0"/>
              <a:t>i</a:t>
            </a:r>
            <a:r>
              <a:rPr lang="en-US" dirty="0" smtClean="0"/>
              <a:t>s moving through the dipole.   </a:t>
            </a:r>
          </a:p>
          <a:p>
            <a:endParaRPr lang="en-US" dirty="0"/>
          </a:p>
          <a:p>
            <a:r>
              <a:rPr lang="en-US" dirty="0" smtClean="0"/>
              <a:t>This is only possible due to the</a:t>
            </a:r>
          </a:p>
          <a:p>
            <a:r>
              <a:rPr lang="en-US" dirty="0"/>
              <a:t>v</a:t>
            </a:r>
            <a:r>
              <a:rPr lang="en-US" dirty="0" smtClean="0"/>
              <a:t>ery homogenous field of the magnet.</a:t>
            </a:r>
          </a:p>
          <a:p>
            <a:endParaRPr lang="en-US" dirty="0" smtClean="0"/>
          </a:p>
          <a:p>
            <a:r>
              <a:rPr lang="en-US" dirty="0" smtClean="0"/>
              <a:t>Use coils to determine change from the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deal NMR field x 3m.  </a:t>
            </a:r>
          </a:p>
        </p:txBody>
      </p:sp>
    </p:spTree>
    <p:extLst>
      <p:ext uri="{BB962C8B-B14F-4D97-AF65-F5344CB8AC3E}">
        <p14:creationId xmlns:p14="http://schemas.microsoft.com/office/powerpoint/2010/main" val="158071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5263"/>
            <a:ext cx="9228667" cy="396875"/>
          </a:xfrm>
        </p:spPr>
        <p:txBody>
          <a:bodyPr/>
          <a:lstStyle/>
          <a:p>
            <a:r>
              <a:rPr lang="en-US" sz="3200" dirty="0" smtClean="0"/>
              <a:t>Example Bad Orbit with </a:t>
            </a:r>
            <a:r>
              <a:rPr lang="en-US" sz="3200" dirty="0" err="1" smtClean="0"/>
              <a:t>Quadrupole</a:t>
            </a:r>
            <a:r>
              <a:rPr lang="en-US" sz="3200" dirty="0" smtClean="0"/>
              <a:t> Steering</a:t>
            </a:r>
            <a:endParaRPr lang="en-US" sz="3200" dirty="0"/>
          </a:p>
        </p:txBody>
      </p:sp>
      <p:pic>
        <p:nvPicPr>
          <p:cNvPr id="4" name="Picture 3" descr="bef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925532"/>
            <a:ext cx="8224762" cy="440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6000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the 8823 MeV was used initially to set the Wien for 4</a:t>
            </a:r>
            <a:r>
              <a:rPr lang="en-US" baseline="30000" dirty="0" smtClean="0"/>
              <a:t>th</a:t>
            </a:r>
            <a:r>
              <a:rPr lang="en-US" dirty="0" smtClean="0"/>
              <a:t> pass.</a:t>
            </a:r>
          </a:p>
          <a:p>
            <a:pPr algn="ctr"/>
            <a:r>
              <a:rPr lang="en-US" dirty="0" smtClean="0"/>
              <a:t>The Hall A ARC measurement found the energy to be 8842 MeV.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Ideal Orbit With Quads Off</a:t>
            </a:r>
            <a:endParaRPr lang="en-US" dirty="0"/>
          </a:p>
        </p:txBody>
      </p:sp>
      <p:pic>
        <p:nvPicPr>
          <p:cNvPr id="4" name="Picture 3" descr="1604785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1001636"/>
            <a:ext cx="7336717" cy="52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5466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54245</TotalTime>
  <Words>1672</Words>
  <Application>Microsoft Macintosh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JLabPowerpointMain</vt:lpstr>
      <vt:lpstr>Equation</vt:lpstr>
      <vt:lpstr>Determination of CEBA’s Beam Energy (eP, ARC energy, spectrometers, spin precession)</vt:lpstr>
      <vt:lpstr> The 6 GeV Era eP Device</vt:lpstr>
      <vt:lpstr>Photo of eP System In Hall A</vt:lpstr>
      <vt:lpstr>ARC Energy Measurements</vt:lpstr>
      <vt:lpstr>ARC Energy Layout</vt:lpstr>
      <vt:lpstr>Electromagnetic Induction &amp; NMR to get Bdl</vt:lpstr>
      <vt:lpstr>NMR Measurements</vt:lpstr>
      <vt:lpstr>Example Bad Orbit with Quadrupole Steering</vt:lpstr>
      <vt:lpstr>Near Ideal Orbit With Quads Off</vt:lpstr>
      <vt:lpstr>Published 6 GeV ARC and eP Results  </vt:lpstr>
      <vt:lpstr>A Tail of Two ARC Dipole Strings</vt:lpstr>
      <vt:lpstr>12 GeV ARC Energy Measurements</vt:lpstr>
      <vt:lpstr>Elastic Scattering Checks</vt:lpstr>
      <vt:lpstr>PowerPoint Presentation</vt:lpstr>
      <vt:lpstr>PowerPoint Presentation</vt:lpstr>
      <vt:lpstr>Still Need An Independent Check</vt:lpstr>
      <vt:lpstr>Spin Precession in CEBAF</vt:lpstr>
      <vt:lpstr>Beam Energy from Spin Dance</vt:lpstr>
      <vt:lpstr>Run by Run Beam Energy </vt:lpstr>
      <vt:lpstr>Plotting Tiefenbach 6GeV Beam energy (MeV) </vt:lpstr>
      <vt:lpstr>After Removing Junk Runs / Runs Without Beam</vt:lpstr>
      <vt:lpstr>ARC Corrected Beam Energy</vt:lpstr>
      <vt:lpstr>Now Clearly See A 400 keV Shift (~1E-4) </vt:lpstr>
      <vt:lpstr> Current Status</vt:lpstr>
      <vt:lpstr>Upcoming Calibrations</vt:lpstr>
      <vt:lpstr>Further Reading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Douglas Higinbotham</cp:lastModifiedBy>
  <cp:revision>221</cp:revision>
  <cp:lastPrinted>2017-01-17T15:49:34Z</cp:lastPrinted>
  <dcterms:created xsi:type="dcterms:W3CDTF">2014-06-23T12:28:26Z</dcterms:created>
  <dcterms:modified xsi:type="dcterms:W3CDTF">2018-06-25T16:27:47Z</dcterms:modified>
</cp:coreProperties>
</file>