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2" r:id="rId27"/>
    <p:sldId id="283" r:id="rId28"/>
    <p:sldId id="285" r:id="rId29"/>
    <p:sldId id="286" r:id="rId30"/>
    <p:sldId id="284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 autoAdjust="0"/>
    <p:restoredTop sz="94684"/>
  </p:normalViewPr>
  <p:slideViewPr>
    <p:cSldViewPr snapToGrid="0">
      <p:cViewPr varScale="1">
        <p:scale>
          <a:sx n="138" d="100"/>
          <a:sy n="138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C611-87E0-4336-9CD2-12EC6E17A111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878E-E3AB-46FA-8174-21B681D3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97E3-EC0F-08EA-4EE7-2485D7FA3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8180F-6CD2-8E04-FEB2-E2AB76758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A5B84-1890-FF53-81F4-A5E6AD0B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9C593-EDB8-04F6-0564-235ACC76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2BD87-C160-5D29-5DBD-C3A3D7ED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A932-7312-404B-658F-2A44C660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AB824-12DE-1B80-0556-F8872390E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346BD-8396-C000-2292-E35E2089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A083-14C8-4C40-4141-4BB36145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E4B2-AB4C-9549-E2EB-D0B1F656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A329C-ABCF-067E-45F3-4D5EFD061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376BE-C11E-1801-E361-6D3EEABB5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2AA88-8171-6709-97F5-E4CF8D4F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AEC2C-565F-4AB3-4BA6-8E363425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CA833-0FFD-3812-85AC-306B4F35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ADA4-F3D5-1D4A-CA9A-BD0DAB63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84FE7-5CCF-93F4-B911-B968A1871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FB5A9-769A-2CCE-513C-FFB8B8BF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34C3F-9EEF-A437-E038-F02FEB01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5134-0B4F-637D-A629-997A4214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1608-DBAD-1072-0EBF-A607CFF6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26360-4D7A-CF91-3BFA-7D9593C7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578E-C574-CDA7-1B56-0D04BB69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36F09-1ED2-21AA-4BDC-C3AC68A9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E1B5B-5C47-F144-B2FC-782777E9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2116-9DF1-B97E-5AEB-AE6EBDB9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E880B-8F77-1678-59A7-185692ACE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26BF3-BD98-46E3-64FB-96850945F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A5730-54A0-76D5-D869-89D1724C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1FEDF-7C2E-632A-AE5F-7A40E259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01727-C59D-2A94-4A58-F8CE0144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9D2A-7DDC-9DF9-79F4-DECFE104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E5CBF-A6D0-50A7-FED7-561DB3790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E59D0-C14A-497C-0E48-AFDBA361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81742-6169-9A8A-69E7-0168ECC17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9832A-423B-E33F-B359-84EBED1A5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DB83F-0FC2-CCE4-F3DB-7F2D5649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FABBC-9EA9-2977-48E8-CD157FF3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1570A-6D70-217C-A6DE-F14525DA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9CB2-1A8E-5109-9714-9933E126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C9B17-670A-6155-AC63-BEF9ECFC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24EFF-D5BA-120C-55B6-FEA769E8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0306D-D4F8-EF77-32DD-8DB7E1F7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2D178-BB9E-4759-4586-56EF1EA3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47360-9FBD-51D4-B888-5CB9B475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1F303-760A-5F9F-9F07-8A86447E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9010-2E56-D2E3-08BF-A02E73DD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D7756-05FF-8B78-A4D8-522719328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AFFF4-2A18-1076-5B42-1C59EB323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80949-98A4-5CB9-96CF-77E8F6FF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7661F-0A35-C80E-9D68-71CDA511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FD2B6-9BCB-5A53-EB0A-9B63880B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DD81-ABE5-3310-886B-61FA809A5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E3B2E-BC6F-9634-F585-42448F67D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4EF31-47F7-E8D5-48D9-4C1C2FD81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5F0F3-DE06-C359-2CAD-15A37D4B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B7A05-8AE9-CC89-ED12-E16AE594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F439-D38A-769E-3C64-29126285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12474-D663-EA96-2746-59755F2F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C22B7-9870-E912-11F0-C9C9E22FD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07DD-40B1-B973-6D5F-711C7D3DB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BF723B-A34B-4062-B766-F6F2A5E7F573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E350-BE47-0A6B-907F-BD91A69FE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CD96-B0E4-F672-497B-772C5262A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73D2B-0E13-4EA7-AE98-68F3A55E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0435-9F63-AD6F-E173-971C727EB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ML-PID Summer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93859-22D9-23A2-F0E8-7B063A161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Mohhamed Rafi</a:t>
            </a:r>
          </a:p>
        </p:txBody>
      </p:sp>
    </p:spTree>
    <p:extLst>
      <p:ext uri="{BB962C8B-B14F-4D97-AF65-F5344CB8AC3E}">
        <p14:creationId xmlns:p14="http://schemas.microsoft.com/office/powerpoint/2010/main" val="92634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F135-B212-1D99-AEF0-0CC038C1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Metrics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F96A6-120B-47A9-6267-119C1BC6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Trained over 50 Epochs without any early stopping conditions to see accuracy/loss plateau.  (When adding early stopping, we stop at the 7</a:t>
            </a:r>
            <a:r>
              <a:rPr lang="en-US" baseline="30000" dirty="0"/>
              <a:t>th</a:t>
            </a:r>
            <a:r>
              <a:rPr lang="en-US" dirty="0"/>
              <a:t> epoch and recover some true probability)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graph with a line graph and numbers&#10;&#10;Description automatically generated">
            <a:extLst>
              <a:ext uri="{FF2B5EF4-FFF2-40B4-BE49-F238E27FC236}">
                <a16:creationId xmlns:a16="http://schemas.microsoft.com/office/drawing/2014/main" id="{3F1C2CA5-74FA-7C14-86A4-EE4792EC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58277"/>
            <a:ext cx="4431740" cy="3434598"/>
          </a:xfrm>
          <a:prstGeom prst="rect">
            <a:avLst/>
          </a:prstGeom>
        </p:spPr>
      </p:pic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29F0FFE-E12F-2A27-5D4F-D7E976FA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40" y="3058277"/>
            <a:ext cx="4431740" cy="33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4BCD2-3D20-EEB8-0AF4-D80EF1EB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Confusion Matrix</a:t>
            </a:r>
          </a:p>
        </p:txBody>
      </p:sp>
      <p:pic>
        <p:nvPicPr>
          <p:cNvPr id="5" name="Picture 4" descr="A yellow and purple squares with numbers&#10;&#10;Description automatically generated">
            <a:extLst>
              <a:ext uri="{FF2B5EF4-FFF2-40B4-BE49-F238E27FC236}">
                <a16:creationId xmlns:a16="http://schemas.microsoft.com/office/drawing/2014/main" id="{3FFBAF13-76A0-81F6-39D6-CB4C7AB6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42" y="2365285"/>
            <a:ext cx="4400844" cy="3938756"/>
          </a:xfrm>
          <a:prstGeom prst="rect">
            <a:avLst/>
          </a:prstGeom>
        </p:spPr>
      </p:pic>
      <p:pic>
        <p:nvPicPr>
          <p:cNvPr id="7" name="Picture 6" descr="A graph of a number of different numbers&#10;&#10;Description automatically generated with medium confidence">
            <a:extLst>
              <a:ext uri="{FF2B5EF4-FFF2-40B4-BE49-F238E27FC236}">
                <a16:creationId xmlns:a16="http://schemas.microsoft.com/office/drawing/2014/main" id="{EA1645BC-1EA0-CFF1-25B1-9EA00A594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786" y="2225525"/>
            <a:ext cx="5216896" cy="39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BC6F-4437-55E4-E28D-6638DE3D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Predicted PIDs vs True PIDs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9B923-2FB6-2691-3BCE-43AB98F6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5" y="1352485"/>
            <a:ext cx="7040348" cy="2549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0CF49-B103-DFC7-649B-932F9B7F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52" y="3902263"/>
            <a:ext cx="8008407" cy="29192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8C15A14-AD75-DB5B-ABC2-9390A1140633}"/>
              </a:ext>
            </a:extLst>
          </p:cNvPr>
          <p:cNvSpPr/>
          <p:nvPr/>
        </p:nvSpPr>
        <p:spPr>
          <a:xfrm>
            <a:off x="5342351" y="3225452"/>
            <a:ext cx="206679" cy="40709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F927AA-CB85-5F0F-72D6-D0A5BD119C66}"/>
              </a:ext>
            </a:extLst>
          </p:cNvPr>
          <p:cNvSpPr/>
          <p:nvPr/>
        </p:nvSpPr>
        <p:spPr>
          <a:xfrm rot="19589562">
            <a:off x="8137992" y="4412294"/>
            <a:ext cx="933189" cy="12706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D6AC6-6DE0-3C3C-9031-6C6DCEEE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Location of Mislabeled PIDs</a:t>
            </a:r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7751D45-EC6D-40E7-7C0D-6653E5F4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34" y="2365285"/>
            <a:ext cx="4862661" cy="3938756"/>
          </a:xfrm>
          <a:prstGeom prst="rect">
            <a:avLst/>
          </a:prstGeom>
        </p:spPr>
      </p:pic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C4DF3C8-6EE9-8F97-8C4C-905705E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96" y="2365285"/>
            <a:ext cx="4938879" cy="39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6B54-8D46-17C0-2498-EA9274BC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Electron/Pion Prediction Fraction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78839F-B6EC-56F5-C964-8E11368DF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275" y="1834356"/>
            <a:ext cx="5505450" cy="4333875"/>
          </a:xfrm>
        </p:spPr>
      </p:pic>
    </p:spTree>
    <p:extLst>
      <p:ext uri="{BB962C8B-B14F-4D97-AF65-F5344CB8AC3E}">
        <p14:creationId xmlns:p14="http://schemas.microsoft.com/office/powerpoint/2010/main" val="408903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C973-4C51-928E-C3E9-6062E329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(June 24)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DE79-A672-9203-C660-985AF06AD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Pencil Beam Analysis of Cherenkov ML (Done-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 need to figure out to plot </a:t>
            </a:r>
            <a:r>
              <a:rPr lang="en-US" dirty="0" err="1"/>
              <a:t>nu_e</a:t>
            </a:r>
            <a:r>
              <a:rPr lang="en-US" dirty="0"/>
              <a:t> vs </a:t>
            </a:r>
            <a:r>
              <a:rPr lang="en-US" dirty="0" err="1"/>
              <a:t>nu_pi</a:t>
            </a:r>
            <a:r>
              <a:rPr lang="en-US" dirty="0"/>
              <a:t>^- (relevant metric).</a:t>
            </a:r>
          </a:p>
          <a:p>
            <a:pPr lvl="1"/>
            <a:r>
              <a:rPr lang="en-US" dirty="0"/>
              <a:t> Do a combined classification with the </a:t>
            </a:r>
            <a:r>
              <a:rPr lang="en-US" dirty="0" err="1"/>
              <a:t>ECal</a:t>
            </a:r>
            <a:r>
              <a:rPr lang="en-US" dirty="0"/>
              <a:t> by including relevant </a:t>
            </a:r>
            <a:r>
              <a:rPr lang="en-US" dirty="0" err="1"/>
              <a:t>ECal</a:t>
            </a:r>
            <a:r>
              <a:rPr lang="en-US" dirty="0"/>
              <a:t> Columns (Basically recreate the Baseline):</a:t>
            </a:r>
          </a:p>
          <a:p>
            <a:pPr lvl="2"/>
            <a:r>
              <a:rPr lang="en-US" dirty="0"/>
              <a:t>Cher columns are: </a:t>
            </a:r>
            <a:r>
              <a:rPr lang="en-US" dirty="0" err="1"/>
              <a:t>Npesum</a:t>
            </a:r>
            <a:r>
              <a:rPr lang="en-US" dirty="0"/>
              <a:t>, </a:t>
            </a:r>
            <a:r>
              <a:rPr lang="en-US" dirty="0" err="1"/>
              <a:t>NCh</a:t>
            </a:r>
            <a:r>
              <a:rPr lang="en-US" dirty="0"/>
              <a:t>, p</a:t>
            </a:r>
          </a:p>
          <a:p>
            <a:pPr lvl="2"/>
            <a:r>
              <a:rPr lang="en-US" dirty="0" err="1"/>
              <a:t>ECal</a:t>
            </a:r>
            <a:r>
              <a:rPr lang="en-US" dirty="0"/>
              <a:t> columns are:  </a:t>
            </a:r>
            <a:r>
              <a:rPr lang="en-US" dirty="0" err="1"/>
              <a:t>PreShSum,PreSh</a:t>
            </a:r>
            <a:r>
              <a:rPr lang="en-US" dirty="0"/>
              <a:t>_*,</a:t>
            </a:r>
            <a:r>
              <a:rPr lang="en-US" dirty="0" err="1"/>
              <a:t>ShowerSum,Shower</a:t>
            </a:r>
            <a:r>
              <a:rPr lang="en-US" dirty="0"/>
              <a:t>_*</a:t>
            </a:r>
          </a:p>
          <a:p>
            <a:pPr lvl="2"/>
            <a:endParaRPr lang="en-US" dirty="0"/>
          </a:p>
          <a:p>
            <a:r>
              <a:rPr lang="en-US" dirty="0"/>
              <a:t>Baseline model on Full Simulation (Potential Next Step?)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3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5667-F665-916A-FBB0-48C77C70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Ecal</a:t>
            </a:r>
            <a:r>
              <a:rPr lang="en-US" dirty="0"/>
              <a:t> Replication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D17BA-F55B-9A29-35BC-08D91D69E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Relevant </a:t>
            </a:r>
            <a:r>
              <a:rPr lang="en-US" dirty="0" err="1"/>
              <a:t>Ecal</a:t>
            </a:r>
            <a:r>
              <a:rPr lang="en-US" dirty="0"/>
              <a:t> columns from Darren’s Report. </a:t>
            </a:r>
          </a:p>
          <a:p>
            <a:r>
              <a:rPr lang="en-US" dirty="0"/>
              <a:t>Processing was done on momentum bins of 0.5 GeV each. </a:t>
            </a:r>
          </a:p>
          <a:p>
            <a:pPr lvl="1"/>
            <a:r>
              <a:rPr lang="en-US" dirty="0"/>
              <a:t>Gamma’s were excluded.</a:t>
            </a:r>
          </a:p>
          <a:p>
            <a:r>
              <a:rPr lang="en-US" dirty="0"/>
              <a:t>No changes made to the model from the previous iteration.</a:t>
            </a:r>
          </a:p>
          <a:p>
            <a:r>
              <a:rPr lang="en-US" dirty="0"/>
              <a:t>Note: Backwards propagation is done by TensorFlow.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9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4176-A386-509F-5A9E-074D0FFB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M.I.P Peaks for Negative Pions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0AD351-EAD3-034F-DE05-E55820197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155" y="1981472"/>
            <a:ext cx="5553075" cy="4114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71332-4D52-421E-A095-40EB8632A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1472"/>
            <a:ext cx="55530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FAE728-C5A9-4B0F-B89E-F4BED8250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A1B7D5-0373-52E0-80A5-2891C3B4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6639"/>
            <a:ext cx="11090274" cy="67544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4200"/>
              <a:t>Loss/Accuracy Plots For Momentum Bins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63BFF-9532-5EF1-D43A-9577A5C53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2205217"/>
            <a:ext cx="7561262" cy="410198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1ADF55-0A62-F49A-B0AA-3E9192F50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92124" y="2274054"/>
            <a:ext cx="3359899" cy="185634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60C51-D4CB-092D-21B1-08F56E559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124" y="4450642"/>
            <a:ext cx="3358800" cy="1855737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07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903A-8CE1-8D23-CC8D-2675714E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48213-6C81-F50B-A114-C348161E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404" y="1821749"/>
            <a:ext cx="7208729" cy="1972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5594D-08FF-5670-DEB6-A18F7D59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04" y="3794572"/>
            <a:ext cx="7208729" cy="19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8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0C83-C5C3-92FF-2F19-367F63B1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(Pencil Simulation Study)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09D83-F463-6D1F-1ABE-DDA4F790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SoLID</a:t>
            </a:r>
            <a:r>
              <a:rPr lang="en-US" dirty="0"/>
              <a:t> detector responses include,</a:t>
            </a:r>
          </a:p>
          <a:p>
            <a:pPr lvl="1"/>
            <a:r>
              <a:rPr lang="en-US" dirty="0"/>
              <a:t>Electromagnetic Calorimeter (</a:t>
            </a:r>
            <a:r>
              <a:rPr lang="en-US" dirty="0" err="1"/>
              <a:t>ECal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Cherenkov Detector </a:t>
            </a:r>
          </a:p>
          <a:p>
            <a:pPr lvl="1"/>
            <a:r>
              <a:rPr lang="en-US" dirty="0"/>
              <a:t>Scintillators</a:t>
            </a:r>
          </a:p>
          <a:p>
            <a:pPr lvl="1"/>
            <a:r>
              <a:rPr lang="en-US" dirty="0"/>
              <a:t>Gas Electron Multipliers</a:t>
            </a:r>
          </a:p>
          <a:p>
            <a:r>
              <a:rPr lang="en-US" dirty="0"/>
              <a:t>The Pencil Beam simulates thin beams of e- (11), pi- (-211), and gamma photons (22), shot through the center of the detector set-up.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4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7778-56E8-9BCD-9E43-13DB84B9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11807-1965-7F72-AAFF-FB2E7C75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1406112"/>
            <a:ext cx="54197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7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6E9B0-6FBF-17A3-699D-BDF8C345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en-US" sz="2800" dirty="0"/>
              <a:t>July 8</a:t>
            </a:r>
            <a:r>
              <a:rPr lang="en-US" sz="2800" baseline="30000" dirty="0"/>
              <a:t>th</a:t>
            </a:r>
            <a:r>
              <a:rPr lang="en-US" sz="2800" dirty="0"/>
              <a:t> Update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255DFDB-F3F2-BD58-9045-494120191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“Full” Model trained on Pencil Beam data based on </a:t>
            </a:r>
            <a:r>
              <a:rPr lang="en-US" sz="1800" dirty="0" err="1"/>
              <a:t>Ecal</a:t>
            </a:r>
            <a:r>
              <a:rPr lang="en-US" sz="1800" dirty="0"/>
              <a:t>/Cherenkov columns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3F739A-D37C-0E20-9F4B-5E36A179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2822078"/>
            <a:ext cx="3584448" cy="320808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B8FB96-7E0D-4AFF-33C0-3EA8E0B30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599" y="3019222"/>
            <a:ext cx="3584448" cy="2813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E8272-9BEB-3F4D-E897-4DE14BD8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15" y="3037145"/>
            <a:ext cx="3584448" cy="27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95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ED92-9E60-E387-FAF9-C3E0C242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August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7C01-9260-0ACC-8F19-FE0852B88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ML-Model Designed to applied for Beam Test Data</a:t>
            </a:r>
          </a:p>
          <a:p>
            <a:pPr lvl="1"/>
            <a:r>
              <a:rPr lang="en-US" dirty="0"/>
              <a:t>Model Designed on Full simulated events.</a:t>
            </a:r>
          </a:p>
          <a:p>
            <a:pPr lvl="1"/>
            <a:r>
              <a:rPr lang="en-US" dirty="0"/>
              <a:t>Beam Test ADC conversation values applied. </a:t>
            </a:r>
          </a:p>
          <a:p>
            <a:pPr lvl="1"/>
            <a:r>
              <a:rPr lang="en-US" dirty="0"/>
              <a:t>First look at Beam Test Data with PID applied.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47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4F05-8BCA-9611-8FF1-3C70C742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Simulation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6BA2-07F1-E185-6C54-67B134EF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67" y="1819362"/>
            <a:ext cx="10515600" cy="4351338"/>
          </a:xfrm>
        </p:spPr>
        <p:txBody>
          <a:bodyPr/>
          <a:lstStyle/>
          <a:p>
            <a:r>
              <a:rPr lang="en-US" dirty="0"/>
              <a:t>The simulated event provide had to pass a cut:</a:t>
            </a:r>
          </a:p>
          <a:p>
            <a:pPr lvl="1"/>
            <a:r>
              <a:rPr lang="en-US" dirty="0"/>
              <a:t>SC_A &gt; MIP/2, SC_D &gt; MIP/2, </a:t>
            </a:r>
            <a:r>
              <a:rPr lang="en-US" dirty="0" err="1"/>
              <a:t>ShowerSum</a:t>
            </a:r>
            <a:r>
              <a:rPr lang="en-US" dirty="0"/>
              <a:t> &gt; 0.5 &amp; p &gt; 1</a:t>
            </a:r>
          </a:p>
          <a:p>
            <a:pPr lvl="2"/>
            <a:r>
              <a:rPr lang="en-US" dirty="0"/>
              <a:t>The SC &amp; </a:t>
            </a:r>
            <a:r>
              <a:rPr lang="en-US" dirty="0" err="1"/>
              <a:t>ShowerSum</a:t>
            </a:r>
            <a:r>
              <a:rPr lang="en-US" dirty="0"/>
              <a:t> cut selects requires energy to be deposited throughout the setup. The p &gt; </a:t>
            </a:r>
            <a:r>
              <a:rPr lang="en-US"/>
              <a:t>1 gets </a:t>
            </a:r>
            <a:r>
              <a:rPr lang="en-US" dirty="0"/>
              <a:t>rid of potential neutral pion that the ML model confuses as electron events.</a:t>
            </a:r>
          </a:p>
          <a:p>
            <a:pPr lvl="2"/>
            <a:r>
              <a:rPr lang="en-US" dirty="0"/>
              <a:t>This reduced the number of training events significantly.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5E3A22-89A9-ACEF-86B1-344CC27E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726" y="3867476"/>
            <a:ext cx="3904111" cy="2990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5498FE-18E1-2DED-F8A2-7C30934EE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837" y="3867475"/>
            <a:ext cx="3746369" cy="29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3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39D7-4992-72D0-0E59-C3A8392A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89AA-C297-5CFE-E089-28E62FF9D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deal with reduced event count, ML model parameters were reduced as well. </a:t>
            </a:r>
          </a:p>
          <a:p>
            <a:r>
              <a:rPr lang="en-US" sz="2000" dirty="0"/>
              <a:t>Further optimization is need to improve hyper-parameters of the model. </a:t>
            </a:r>
          </a:p>
          <a:p>
            <a:r>
              <a:rPr lang="en-US" sz="2000" dirty="0"/>
              <a:t>Model does well at identifying electrons and charged </a:t>
            </a:r>
            <a:r>
              <a:rPr lang="en-US" sz="2000" dirty="0" err="1"/>
              <a:t>pions</a:t>
            </a:r>
            <a:r>
              <a:rPr lang="en-US" sz="2000" dirty="0"/>
              <a:t> but confuses natural </a:t>
            </a:r>
            <a:r>
              <a:rPr lang="en-US" sz="2000" dirty="0" err="1"/>
              <a:t>pions</a:t>
            </a:r>
            <a:r>
              <a:rPr lang="en-US" sz="2000" dirty="0"/>
              <a:t> with electrons. </a:t>
            </a:r>
          </a:p>
          <a:p>
            <a:pPr lvl="1"/>
            <a:r>
              <a:rPr lang="en-US" sz="1600" dirty="0"/>
              <a:t>This potentially could be fixed with more neutral pion events.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FB548-57FD-30E7-DA99-FCD8676B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0" y="3721266"/>
            <a:ext cx="2989979" cy="2349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196A4-474E-5F81-6D61-E41CFFA90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195" y="3721266"/>
            <a:ext cx="2989979" cy="2349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F222E-83A9-4899-BC7F-2B4064496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082" y="3033371"/>
            <a:ext cx="4130565" cy="3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01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8331-4572-8216-7917-9CB92C05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Test, 4779 @ 10 </a:t>
            </a:r>
            <a:r>
              <a:rPr lang="en-US" dirty="0" err="1"/>
              <a:t>uA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4E45-8D15-5C84-4B2C-7D394B5AA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ADC conversation values applied to beam test.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806EFE-6641-172A-53FE-A401EA6D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884" y="2236475"/>
            <a:ext cx="4450576" cy="4428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A16487-B791-C134-9B37-99205DBB3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202" y="2236475"/>
            <a:ext cx="4450576" cy="44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05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207-CF2E-BC5C-F836-D528EA0F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Test, 4779 @ 10 </a:t>
            </a:r>
            <a:r>
              <a:rPr lang="en-US" dirty="0" err="1"/>
              <a:t>uA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F64126-C6DE-C27F-D69E-CA8C2479A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6836"/>
            <a:ext cx="4373426" cy="43513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1680C6-677B-26B9-BA7B-80D83442A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307" y="1806836"/>
            <a:ext cx="43734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2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6898-C412-6BAC-640B-5A146B94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Test, 4779 @ 10 </a:t>
            </a:r>
            <a:r>
              <a:rPr lang="en-US" dirty="0" err="1"/>
              <a:t>uA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E7E5BC-3005-5D39-02CA-33B34EC2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612" y="1690688"/>
            <a:ext cx="4673251" cy="4654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00383D-A34B-A12E-C407-E2EC1B62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749" y="1690688"/>
            <a:ext cx="4673251" cy="46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39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7C77-EC8E-4B09-5697-5E8D8701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Shower MIP peak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CAE19-4307-E09C-C05F-932706C8A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534" y="1750469"/>
            <a:ext cx="4450576" cy="442809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D7205-D562-58D8-CF23-4B9CF16C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34" y="1750469"/>
            <a:ext cx="4450576" cy="44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0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9815-536A-402E-739B-C52EC830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674245-065D-8F3C-C87D-DB117A2C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38" y="2098862"/>
            <a:ext cx="11029169" cy="39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91328-F05F-462D-717C-B88B74B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Detector Signal: ECal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39B1E-F9C0-06A9-E548-D960C80A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ECal</a:t>
            </a:r>
            <a:r>
              <a:rPr lang="en-US" sz="2000" dirty="0"/>
              <a:t> signals include </a:t>
            </a:r>
            <a:r>
              <a:rPr lang="en-US" sz="2000" dirty="0" err="1"/>
              <a:t>PreShower</a:t>
            </a:r>
            <a:r>
              <a:rPr lang="en-US" sz="2000" dirty="0"/>
              <a:t>, Shower modules. </a:t>
            </a:r>
          </a:p>
          <a:p>
            <a:r>
              <a:rPr lang="en-US" sz="2000" dirty="0" err="1"/>
              <a:t>PreShower</a:t>
            </a:r>
            <a:r>
              <a:rPr lang="en-US" sz="2000" dirty="0"/>
              <a:t> are 2cm thick scintillators (followed by 2X_0 of lead). </a:t>
            </a:r>
          </a:p>
          <a:p>
            <a:r>
              <a:rPr lang="en-US" sz="2000" dirty="0"/>
              <a:t>Pre/Shower modules include a top, left, and right triangular pattern. </a:t>
            </a:r>
          </a:p>
          <a:p>
            <a:r>
              <a:rPr lang="en-US" sz="2000" dirty="0"/>
              <a:t>Primary response of an </a:t>
            </a:r>
            <a:r>
              <a:rPr lang="en-US" sz="2000" dirty="0" err="1"/>
              <a:t>Ecal</a:t>
            </a:r>
            <a:r>
              <a:rPr lang="en-US" sz="2000" dirty="0"/>
              <a:t> signal analysis is locating the </a:t>
            </a:r>
            <a:r>
              <a:rPr lang="en-US" sz="2000" dirty="0" err="1"/>
              <a:t>Minimially-Ionzing</a:t>
            </a:r>
            <a:r>
              <a:rPr lang="en-US" sz="2000" dirty="0"/>
              <a:t> Particle (MIP) peaks.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34FB8C-2CA9-64DF-BBFD-7B54AB2FD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889032"/>
            <a:ext cx="4397433" cy="190447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43B49A-DA98-7EF0-03F6-5A9B0685E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13" y="3707894"/>
            <a:ext cx="264978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4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995B-55A8-B737-D86C-9A8D4AA7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plots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88C4F8-90CD-334A-7169-C551234F2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73" y="1824255"/>
            <a:ext cx="7167559" cy="218314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0AC9FE-C6D2-BD81-0B9B-C6A09C2C1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3" y="4007401"/>
            <a:ext cx="7167559" cy="2183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52A67B-ADD5-EB20-5192-B952C03F2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932" y="2376266"/>
            <a:ext cx="4521328" cy="35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25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AB96-5198-17C0-D017-94AB2CF1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Beam Test (Incorrect Usage of ROC)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C0B662-1C02-C56F-9725-E2BB060B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52" y="2609154"/>
            <a:ext cx="6618548" cy="201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A3BF3-737F-BA42-DCA2-231AF97C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52" y="4625079"/>
            <a:ext cx="6618548" cy="201592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09F1D48-2C7B-0B9C-E288-604261E86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2271" y="2144163"/>
            <a:ext cx="4905316" cy="36148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0700AE-FB9D-D896-E0C6-C9510C8ED6DE}"/>
              </a:ext>
            </a:extLst>
          </p:cNvPr>
          <p:cNvSpPr txBox="1"/>
          <p:nvPr/>
        </p:nvSpPr>
        <p:spPr>
          <a:xfrm>
            <a:off x="5163127" y="1732759"/>
            <a:ext cx="663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Test doesn’t have true labels so ROC plots can’t be created </a:t>
            </a:r>
          </a:p>
        </p:txBody>
      </p:sp>
    </p:spTree>
    <p:extLst>
      <p:ext uri="{BB962C8B-B14F-4D97-AF65-F5344CB8AC3E}">
        <p14:creationId xmlns:p14="http://schemas.microsoft.com/office/powerpoint/2010/main" val="3384421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7408-4D2B-01A5-BB92-F20BF3E6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BA402-92F2-9FA0-1E62-7FC25F137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0E5C1-DDAA-4C0F-D50A-BABE8C16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00" y="89552"/>
            <a:ext cx="10963844" cy="3339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EC8D4-2282-1E04-92CF-078C32C9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56" y="3429000"/>
            <a:ext cx="10774088" cy="32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2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ABA1F6-DD20-245A-2BCC-536CE616A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2235"/>
            <a:ext cx="10515600" cy="3035696"/>
          </a:xfrm>
        </p:spPr>
      </p:pic>
    </p:spTree>
    <p:extLst>
      <p:ext uri="{BB962C8B-B14F-4D97-AF65-F5344CB8AC3E}">
        <p14:creationId xmlns:p14="http://schemas.microsoft.com/office/powerpoint/2010/main" val="198907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A6A8-030E-78A5-FAA3-9AFC7EAC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C840C-6083-0549-73D2-49C2E582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6 total models:</a:t>
            </a:r>
          </a:p>
          <a:p>
            <a:pPr lvl="1"/>
            <a:r>
              <a:rPr lang="en-US" dirty="0"/>
              <a:t>A  ”mixed” model that considers e/pi0 vs pm/pp </a:t>
            </a:r>
          </a:p>
          <a:p>
            <a:pPr lvl="1"/>
            <a:r>
              <a:rPr lang="en-US" dirty="0"/>
              <a:t>A “full” model that considers e vs pi0 vs pm/pp </a:t>
            </a:r>
          </a:p>
          <a:p>
            <a:pPr lvl="1"/>
            <a:r>
              <a:rPr lang="en-US" dirty="0"/>
              <a:t>A “only charged” model that considers e vs pm/pp</a:t>
            </a:r>
          </a:p>
          <a:p>
            <a:pPr lvl="1"/>
            <a:endParaRPr lang="en-US" dirty="0"/>
          </a:p>
          <a:p>
            <a:r>
              <a:rPr lang="en-US" dirty="0"/>
              <a:t>The models are trained on the TS3 cut definition of SC_A &amp; SC_D both being 1/2 of their respective MIP peak and </a:t>
            </a:r>
            <a:r>
              <a:rPr lang="en-US" dirty="0" err="1"/>
              <a:t>ShowerSum</a:t>
            </a:r>
            <a:r>
              <a:rPr lang="en-US" dirty="0"/>
              <a:t> &gt; 0.5</a:t>
            </a:r>
          </a:p>
          <a:p>
            <a:pPr lvl="1"/>
            <a:r>
              <a:rPr lang="en-US" dirty="0"/>
              <a:t>An additional set of models we composed with a momentum (not possible in beam test) of p &gt; 1 MeV.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53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BE1A-0094-6BC9-63ED-61C81628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Plots of  Simulation (ts3 cut only)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7C4FD9-A69E-2126-42CC-7938800C5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1349375"/>
            <a:ext cx="1028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5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C570-1AC4-382A-CF2A-FA4A9000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Plots of Simulation (ts3 &amp; p &gt; 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C46355-09FC-B89A-48A4-F763817DA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0807"/>
            <a:ext cx="10376140" cy="51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3A86-E873-A2B2-0D34-83035424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ECal</a:t>
            </a:r>
            <a:r>
              <a:rPr lang="en-US" dirty="0"/>
              <a:t>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920B-49F5-5D1A-4348-2EBA4CB47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ECal</a:t>
            </a:r>
            <a:r>
              <a:rPr lang="en-US" dirty="0"/>
              <a:t> Analysis by Darren shows MIP peaks at 2.8 MeV in </a:t>
            </a:r>
            <a:r>
              <a:rPr lang="en-US" dirty="0" err="1"/>
              <a:t>PreShower</a:t>
            </a:r>
            <a:r>
              <a:rPr lang="en-US" dirty="0"/>
              <a:t> and 37.5 MeV in the Shower.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2C517A-3EC0-4895-F977-479ABEF9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10" y="2698977"/>
            <a:ext cx="104013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3A0B-9FCB-37B0-5632-1AC7A85D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Cherenkov Detector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5C480-AB93-0AC0-CA8F-1533E41E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charge particle passes through a Cherenkov Detector, they emit Cherenkov light. Photo-multiplier tubes would measure the number of photo-electrons (N_PE) from a charged particle. </a:t>
            </a:r>
          </a:p>
          <a:p>
            <a:r>
              <a:rPr lang="en-US" dirty="0"/>
              <a:t>pi^-,+ should be zero (excluding</a:t>
            </a:r>
            <a:r>
              <a:rPr lang="el-GR" sz="2800" b="0" i="1" u="none" strike="noStrike" baseline="0" dirty="0">
                <a:latin typeface="CMMI10"/>
              </a:rPr>
              <a:t> δ</a:t>
            </a:r>
            <a:r>
              <a:rPr lang="el-GR" sz="2800" b="0" i="0" u="none" strike="noStrike" baseline="0" dirty="0">
                <a:latin typeface="LMRoman10-Regular-Identity-H"/>
              </a:rPr>
              <a:t>-</a:t>
            </a:r>
            <a:r>
              <a:rPr lang="en-US" sz="2800" b="0" i="0" u="none" strike="noStrike" baseline="0" dirty="0">
                <a:latin typeface="LMRoman10-Regular-Identity-H"/>
              </a:rPr>
              <a:t>electrons)</a:t>
            </a:r>
            <a:r>
              <a:rPr lang="en-US" dirty="0"/>
              <a:t> in N_PE since we are using CO2, while pi^0 can decay into two gammas which can produce e^- e^+ pairs,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712FF-DB64-1F11-B8E5-8B76B7752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59" y="4264980"/>
            <a:ext cx="7283681" cy="24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5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30DE-A975-AC6D-97CB-00B3DAB1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Scintillators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F3C4-BACE-FB13-6A8B-C0C4FE5C0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MIP peaks can be seen in Scintillators (SC_{A,B,C}) and Large Angle Scintillating Pad Detector (LASPD) </a:t>
            </a:r>
          </a:p>
          <a:p>
            <a:r>
              <a:rPr lang="en-US" dirty="0"/>
              <a:t>SC_B is placed behind the </a:t>
            </a:r>
            <a:r>
              <a:rPr lang="en-US" dirty="0" err="1"/>
              <a:t>ECal</a:t>
            </a:r>
            <a:r>
              <a:rPr lang="en-US" dirty="0"/>
              <a:t> so </a:t>
            </a:r>
            <a:r>
              <a:rPr lang="en-US" dirty="0" err="1"/>
              <a:t>pions</a:t>
            </a:r>
            <a:r>
              <a:rPr lang="en-US" dirty="0"/>
              <a:t> create signals (high energy e leaking through the </a:t>
            </a:r>
            <a:r>
              <a:rPr lang="en-US" dirty="0" err="1"/>
              <a:t>ECal</a:t>
            </a:r>
            <a:r>
              <a:rPr lang="en-US" dirty="0"/>
              <a:t>). </a:t>
            </a:r>
          </a:p>
          <a:p>
            <a:r>
              <a:rPr lang="en-US" dirty="0"/>
              <a:t>LASPD is useful for gamma-rejection (?) </a:t>
            </a:r>
          </a:p>
          <a:p>
            <a:r>
              <a:rPr lang="en-US" dirty="0"/>
              <a:t>Multiple MIP peaks can be correlated to different decay chains that produce multiple particle final states.  </a:t>
            </a:r>
          </a:p>
        </p:txBody>
      </p:sp>
    </p:spTree>
    <p:extLst>
      <p:ext uri="{BB962C8B-B14F-4D97-AF65-F5344CB8AC3E}">
        <p14:creationId xmlns:p14="http://schemas.microsoft.com/office/powerpoint/2010/main" val="366547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7DDB-53BF-F8F0-59B7-F8462FA6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Pencil Simulation “Features” 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E50AFC-3331-8145-760E-7A61EA4C7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43172"/>
              </p:ext>
            </p:extLst>
          </p:nvPr>
        </p:nvGraphicFramePr>
        <p:xfrm>
          <a:off x="985967" y="1825626"/>
          <a:ext cx="10220066" cy="4662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310">
                  <a:extLst>
                    <a:ext uri="{9D8B030D-6E8A-4147-A177-3AD203B41FA5}">
                      <a16:colId xmlns:a16="http://schemas.microsoft.com/office/drawing/2014/main" val="3757195502"/>
                    </a:ext>
                  </a:extLst>
                </a:gridCol>
                <a:gridCol w="1706598">
                  <a:extLst>
                    <a:ext uri="{9D8B030D-6E8A-4147-A177-3AD203B41FA5}">
                      <a16:colId xmlns:a16="http://schemas.microsoft.com/office/drawing/2014/main" val="1899937005"/>
                    </a:ext>
                  </a:extLst>
                </a:gridCol>
                <a:gridCol w="2030070">
                  <a:extLst>
                    <a:ext uri="{9D8B030D-6E8A-4147-A177-3AD203B41FA5}">
                      <a16:colId xmlns:a16="http://schemas.microsoft.com/office/drawing/2014/main" val="1439470098"/>
                    </a:ext>
                  </a:extLst>
                </a:gridCol>
                <a:gridCol w="1263217">
                  <a:extLst>
                    <a:ext uri="{9D8B030D-6E8A-4147-A177-3AD203B41FA5}">
                      <a16:colId xmlns:a16="http://schemas.microsoft.com/office/drawing/2014/main" val="1111412470"/>
                    </a:ext>
                  </a:extLst>
                </a:gridCol>
                <a:gridCol w="1639672">
                  <a:extLst>
                    <a:ext uri="{9D8B030D-6E8A-4147-A177-3AD203B41FA5}">
                      <a16:colId xmlns:a16="http://schemas.microsoft.com/office/drawing/2014/main" val="3021662745"/>
                    </a:ext>
                  </a:extLst>
                </a:gridCol>
                <a:gridCol w="1316199">
                  <a:extLst>
                    <a:ext uri="{9D8B030D-6E8A-4147-A177-3AD203B41FA5}">
                      <a16:colId xmlns:a16="http://schemas.microsoft.com/office/drawing/2014/main" val="4276792733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</a:rPr>
                        <a:t>Column (Variable Name)</a:t>
                      </a:r>
                      <a:endParaRPr lang="en-US" sz="1000" b="1" i="1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What It Measures?</a:t>
                      </a:r>
                      <a:endParaRPr lang="en-US" sz="1000" b="1" i="1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1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ECal Analysis</a:t>
                      </a:r>
                      <a:endParaRPr lang="en-US" sz="1000" b="1" i="1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Cherenkov Analysis</a:t>
                      </a:r>
                      <a:endParaRPr lang="en-US" sz="1000" b="1" i="1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Scintillator Analysis</a:t>
                      </a:r>
                      <a:endParaRPr lang="en-US" sz="1000" b="1" i="1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99749785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vx,vy,vz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Particle Velocity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14052625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px,py,pz,p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Particle Momentum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E97132"/>
                          </a:highlight>
                        </a:rPr>
                        <a:t>Npesum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7132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82211099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True PID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34842703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PreShP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 Shower Momentum 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27094771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PreShP_e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 Shower Momentum Energy?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94909238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PreShPx,PreShPy,PreShPz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 Shower Momentum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78802435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PreShTheta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?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35056293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PreSh_Sum, PreSh_l, PreSh_r, PreSh_t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 Shower Energy Deposit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FFFF00"/>
                          </a:highlight>
                        </a:rPr>
                        <a:t>Hist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26143705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Shower_l,Shower_r,Shower_t,Shower_Sum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Shower Energy Deposit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FFFF00"/>
                          </a:highlight>
                        </a:rPr>
                        <a:t>Hist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20782688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SC_*_Endsum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Scintillators Energy Deposit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4D93D9"/>
                          </a:highlight>
                        </a:rPr>
                        <a:t>Hist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4D93D9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21446334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SPD_P,SPD_Eendsum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58510872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LASPD_Endsum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LASPD Energy Deposit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4D93D9"/>
                          </a:highlight>
                        </a:rPr>
                        <a:t>Hist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4D93D9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87952145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Npesum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Number of Photoelectrons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E97132"/>
                          </a:highlight>
                        </a:rPr>
                        <a:t>Hist, NCh, 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7132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26942382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Theta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highlight>
                            <a:srgbClr val="E97132"/>
                          </a:highlight>
                        </a:rPr>
                        <a:t>Npesum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7132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70353397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Number of Triggered Channels?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401669859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300197976"/>
                  </a:ext>
                </a:extLst>
              </a:tr>
              <a:tr h="1338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Notes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Pencil Sim showed MIP peaks 2.8, 37.5 MeV for Pre/Shower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Varying features in Npesum vs P space, Npe hist will show varying peaks depending on decay channel, Npe vs NCh is another space to look at.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Depending on decay channel or multiple particle final state, we can see multiple MIP peaks. Particles will correlate to the number of MIP peaks depending on the decay process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82215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40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6A39-8062-FBCF-9972-410C8C87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of Pencil Beam - Cherenkov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43BBF-07B1-2C5D-9BAE-30C0D416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tried reproducing the pencil </a:t>
            </a:r>
            <a:r>
              <a:rPr lang="en-US" dirty="0" err="1"/>
              <a:t>cher</a:t>
            </a:r>
            <a:r>
              <a:rPr lang="en-US" dirty="0"/>
              <a:t>. results by </a:t>
            </a:r>
          </a:p>
          <a:p>
            <a:pPr lvl="1"/>
            <a:r>
              <a:rPr lang="en-US" dirty="0"/>
              <a:t>Selecting p, </a:t>
            </a:r>
            <a:r>
              <a:rPr lang="en-US" dirty="0" err="1"/>
              <a:t>Npesum</a:t>
            </a:r>
            <a:r>
              <a:rPr lang="en-US" dirty="0"/>
              <a:t>, </a:t>
            </a:r>
            <a:r>
              <a:rPr lang="en-US" dirty="0" err="1"/>
              <a:t>NCh</a:t>
            </a:r>
            <a:r>
              <a:rPr lang="en-US" dirty="0"/>
              <a:t> columns for pi^-, e. </a:t>
            </a:r>
          </a:p>
          <a:p>
            <a:pPr lvl="2"/>
            <a:r>
              <a:rPr lang="en-US" dirty="0"/>
              <a:t>Without any cuts to momentum.</a:t>
            </a:r>
          </a:p>
          <a:p>
            <a:pPr lvl="1"/>
            <a:r>
              <a:rPr lang="en-US" dirty="0"/>
              <a:t>Training Darren’s model based on those columns.</a:t>
            </a:r>
          </a:p>
          <a:p>
            <a:pPr lvl="1"/>
            <a:r>
              <a:rPr lang="en-US" dirty="0"/>
              <a:t>Looking at Loss/Accuracy vs Epoch, Confusion Matrix, and Location of Mislabeled particles in </a:t>
            </a:r>
            <a:r>
              <a:rPr lang="en-US" dirty="0" err="1"/>
              <a:t>Npesum</a:t>
            </a:r>
            <a:r>
              <a:rPr lang="en-US" dirty="0"/>
              <a:t> histogram.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3B4B-C10D-B734-5939-712135FC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Dist. Of Pencil Data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6BE6E2-76C6-6C98-CB7D-AEC989C05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7095"/>
            <a:ext cx="10515600" cy="3808398"/>
          </a:xfrm>
        </p:spPr>
      </p:pic>
    </p:spTree>
    <p:extLst>
      <p:ext uri="{BB962C8B-B14F-4D97-AF65-F5344CB8AC3E}">
        <p14:creationId xmlns:p14="http://schemas.microsoft.com/office/powerpoint/2010/main" val="285203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46e831a-ea31-4d66-8210-e2866469b2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F04353BAF9E4594A1595F6E2B01C3" ma:contentTypeVersion="12" ma:contentTypeDescription="Create a new document." ma:contentTypeScope="" ma:versionID="06865163e954324e87865202dd4c216c">
  <xsd:schema xmlns:xsd="http://www.w3.org/2001/XMLSchema" xmlns:xs="http://www.w3.org/2001/XMLSchema" xmlns:p="http://schemas.microsoft.com/office/2006/metadata/properties" xmlns:ns3="c46e831a-ea31-4d66-8210-e2866469b206" xmlns:ns4="db9c3740-ea9e-4982-8bef-28174f1038fd" targetNamespace="http://schemas.microsoft.com/office/2006/metadata/properties" ma:root="true" ma:fieldsID="fe2fab8aa4fd6f0851df1d4817a9f014" ns3:_="" ns4:_="">
    <xsd:import namespace="c46e831a-ea31-4d66-8210-e2866469b206"/>
    <xsd:import namespace="db9c3740-ea9e-4982-8bef-28174f1038f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e831a-ea31-4d66-8210-e2866469b20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c3740-ea9e-4982-8bef-28174f1038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264FEB-457B-42CD-AE8C-08218275F558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db9c3740-ea9e-4982-8bef-28174f1038fd"/>
    <ds:schemaRef ds:uri="http://purl.org/dc/dcmitype/"/>
    <ds:schemaRef ds:uri="http://schemas.microsoft.com/office/2006/documentManagement/types"/>
    <ds:schemaRef ds:uri="c46e831a-ea31-4d66-8210-e2866469b20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670A22-F2BC-408E-92CF-9D4E4C7D6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e831a-ea31-4d66-8210-e2866469b206"/>
    <ds:schemaRef ds:uri="db9c3740-ea9e-4982-8bef-28174f103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5A3DB2-479E-4581-A92E-CC6D4D22A9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1135</Words>
  <Application>Microsoft Macintosh PowerPoint</Application>
  <PresentationFormat>Widescreen</PresentationFormat>
  <Paragraphs>137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Aptos</vt:lpstr>
      <vt:lpstr>Aptos Display</vt:lpstr>
      <vt:lpstr>Aptos Narrow</vt:lpstr>
      <vt:lpstr>Arial</vt:lpstr>
      <vt:lpstr>Calibri</vt:lpstr>
      <vt:lpstr>CMMI10</vt:lpstr>
      <vt:lpstr>LMRoman10-Regular-Identity-H</vt:lpstr>
      <vt:lpstr>Office Theme</vt:lpstr>
      <vt:lpstr>ML-PID Summer 2024</vt:lpstr>
      <vt:lpstr>Introduction (Pencil Simulation Study)</vt:lpstr>
      <vt:lpstr>Detector Signal: ECal</vt:lpstr>
      <vt:lpstr>ECal Signals</vt:lpstr>
      <vt:lpstr>Cherenkov Detector Signals</vt:lpstr>
      <vt:lpstr>Scintillators Signals</vt:lpstr>
      <vt:lpstr>Table of Pencil Simulation “Features” </vt:lpstr>
      <vt:lpstr>Replication of Pencil Beam - Cherenkov Study</vt:lpstr>
      <vt:lpstr>Dist. Of Pencil Data</vt:lpstr>
      <vt:lpstr>Model Metrics </vt:lpstr>
      <vt:lpstr>Confusion Matrix</vt:lpstr>
      <vt:lpstr>Comparing Predicted PIDs vs True PIDs</vt:lpstr>
      <vt:lpstr>Location of Mislabeled PIDs</vt:lpstr>
      <vt:lpstr>Electron/Pion Prediction Fraction</vt:lpstr>
      <vt:lpstr>Summary (June 24)</vt:lpstr>
      <vt:lpstr>Ecal Replication Study</vt:lpstr>
      <vt:lpstr>M.I.P Peaks for Negative Pions </vt:lpstr>
      <vt:lpstr>Loss/Accuracy Plots For Momentum Bins</vt:lpstr>
      <vt:lpstr>Results</vt:lpstr>
      <vt:lpstr>Prediction Fraction</vt:lpstr>
      <vt:lpstr>July 8th Update</vt:lpstr>
      <vt:lpstr>RECAP August 6</vt:lpstr>
      <vt:lpstr>Full Simulation Data Set</vt:lpstr>
      <vt:lpstr>Model Information</vt:lpstr>
      <vt:lpstr>Beam Test, 4779 @ 10 uA</vt:lpstr>
      <vt:lpstr>Beam Test, 4779 @ 10 uA</vt:lpstr>
      <vt:lpstr>Beam Test, 4779 @ 10 uA</vt:lpstr>
      <vt:lpstr>Shower MIP peak</vt:lpstr>
      <vt:lpstr>Probability Dist.</vt:lpstr>
      <vt:lpstr>ROC plots </vt:lpstr>
      <vt:lpstr>ROC Beam Test (Incorrect Usage of ROC)</vt:lpstr>
      <vt:lpstr>PowerPoint Presentation</vt:lpstr>
      <vt:lpstr>PowerPoint Presentation</vt:lpstr>
      <vt:lpstr>Updates to Models</vt:lpstr>
      <vt:lpstr>ROC Plots of  Simulation (ts3 cut only)</vt:lpstr>
      <vt:lpstr>ROC Plots of Simulation (ts3 &amp; p &gt; 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Mohhamed Al Rafi</dc:creator>
  <cp:lastModifiedBy>Rafi, Mohhamed Al (fxc7ss)</cp:lastModifiedBy>
  <cp:revision>3</cp:revision>
  <dcterms:created xsi:type="dcterms:W3CDTF">2024-06-24T16:55:27Z</dcterms:created>
  <dcterms:modified xsi:type="dcterms:W3CDTF">2024-08-29T16:25:43Z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0x010100765F04353BAF9E4594A1595F6E2B01C3</vt:lpwstr>
  </property>
</Properties>
</file>