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4" r:id="rId5"/>
    <p:sldId id="269" r:id="rId6"/>
    <p:sldId id="260" r:id="rId7"/>
    <p:sldId id="266" r:id="rId8"/>
    <p:sldId id="265" r:id="rId9"/>
    <p:sldId id="270" r:id="rId10"/>
    <p:sldId id="268" r:id="rId11"/>
    <p:sldId id="271" r:id="rId12"/>
    <p:sldId id="276" r:id="rId13"/>
    <p:sldId id="275" r:id="rId14"/>
    <p:sldId id="274" r:id="rId15"/>
    <p:sldId id="272" r:id="rId16"/>
    <p:sldId id="273" r:id="rId17"/>
    <p:sldId id="277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CC6C-6D1A-DC69-493D-6A0E4BD2E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71A72-F920-42C7-62F5-666F05A77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1E607-412A-F9A5-A43B-A5BF7B6C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C2A-5BB5-4002-9B2B-1277C87CA6B1}" type="datetimeFigureOut">
              <a:rPr lang="en-HK" smtClean="0"/>
              <a:t>12/9/2025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5F50B-4559-06FA-5B69-0717A1F0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E580F-E386-A3BE-1ECC-210F60D2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B8B-0807-4F39-B8D7-A3DCA8F8A89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005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DB32-36A7-7433-7142-2F9148CE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496EB-39EA-2F56-E00F-6BB9985CB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62B38-D27B-47B6-352D-A931E146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C2A-5BB5-4002-9B2B-1277C87CA6B1}" type="datetimeFigureOut">
              <a:rPr lang="en-HK" smtClean="0"/>
              <a:t>12/9/2025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2817D-E6BE-CA03-4E4A-6E1A52A3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99642-E837-C5F3-695F-B41777B4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B8B-0807-4F39-B8D7-A3DCA8F8A89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5825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45931-CAC2-89CE-562A-E1506BD99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B352E-7BD8-92C4-474C-F8A567E24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1E538-7945-2AC6-5A4A-B3B09BE6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C2A-5BB5-4002-9B2B-1277C87CA6B1}" type="datetimeFigureOut">
              <a:rPr lang="en-HK" smtClean="0"/>
              <a:t>12/9/2025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A6076-EE8C-6435-3FF9-EF271252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05BF7-48EE-1E36-5247-051E4F56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B8B-0807-4F39-B8D7-A3DCA8F8A89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906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6B2D-216D-E7D7-C568-5EB0DE15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2288C-CC80-1288-5437-A66AB9EEB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01E0-8AFA-F672-57D0-A96FEB95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C2A-5BB5-4002-9B2B-1277C87CA6B1}" type="datetimeFigureOut">
              <a:rPr lang="en-HK" smtClean="0"/>
              <a:t>12/9/2025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30040-C65F-AFD1-5556-760FBE9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852DB-2818-06B0-5BAF-24F8AC3F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B8B-0807-4F39-B8D7-A3DCA8F8A89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1081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7213F-488F-2BA6-5537-FEA1184B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28BF6-BCB0-30A2-9C7B-D447076E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94701-2F9C-BF60-0881-B4301C6E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C2A-5BB5-4002-9B2B-1277C87CA6B1}" type="datetimeFigureOut">
              <a:rPr lang="en-HK" smtClean="0"/>
              <a:t>12/9/2025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D3C70-D34C-80D4-A65A-FE02F42F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DEB50-E1E8-CA9D-ED82-D4D2883E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B8B-0807-4F39-B8D7-A3DCA8F8A89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2927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2726-1DFE-8C7B-B83D-C730DE2C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F15ED-F9DF-CE14-CDC9-215F9FEDC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EC478-DA80-A53D-8A2E-999B78FA4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14E10-360B-83B5-5A4A-2A6EEE70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C2A-5BB5-4002-9B2B-1277C87CA6B1}" type="datetimeFigureOut">
              <a:rPr lang="en-HK" smtClean="0"/>
              <a:t>12/9/2025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355BF-834F-0019-5C9F-C6626378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E70A-F42E-4400-2049-FBDE66B7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B8B-0807-4F39-B8D7-A3DCA8F8A89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5985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B65-1CC9-9BD3-A56B-2D5ADC75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867A6-4E83-2B8D-2FD3-5223C759A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FF00A-D390-8AEE-908E-363AA4D1A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76DC4-A389-C09E-587B-E7D3DC9E1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B96A4-03CE-D7BF-9325-204449C8B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C6995-BF57-33A0-1662-C0C16290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C2A-5BB5-4002-9B2B-1277C87CA6B1}" type="datetimeFigureOut">
              <a:rPr lang="en-HK" smtClean="0"/>
              <a:t>12/9/2025</a:t>
            </a:fld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A3A92-3027-CC92-A9A3-02C24889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24268-AD50-A5C9-49E7-844A0586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B8B-0807-4F39-B8D7-A3DCA8F8A89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0707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DCA6-DA76-5C5B-54BE-E619C3ED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3EA7A-2C5C-1DC9-880D-F6D93A30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C2A-5BB5-4002-9B2B-1277C87CA6B1}" type="datetimeFigureOut">
              <a:rPr lang="en-HK" smtClean="0"/>
              <a:t>12/9/2025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97F1A-F156-7624-5BEC-FE307051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26A06-A6A6-CB7A-EA0F-CD501103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B8B-0807-4F39-B8D7-A3DCA8F8A89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1839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C2EDD-25DA-42E3-3608-F6AF3DBF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C2A-5BB5-4002-9B2B-1277C87CA6B1}" type="datetimeFigureOut">
              <a:rPr lang="en-HK" smtClean="0"/>
              <a:t>12/9/2025</a:t>
            </a:fld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F10478-5348-AD70-B863-433C7A62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2FA3D-8E09-796B-B995-A93315B5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B8B-0807-4F39-B8D7-A3DCA8F8A89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3331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76FD-740D-6FD5-E614-CF62EE2F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A1C01-8AA4-7130-07A0-7D7A87BA3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5922A-D606-9224-746A-865DA0CF5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4B8C6-0743-A266-A945-901E37742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C2A-5BB5-4002-9B2B-1277C87CA6B1}" type="datetimeFigureOut">
              <a:rPr lang="en-HK" smtClean="0"/>
              <a:t>12/9/2025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7EC48-3B01-6A7B-BEC5-FA670123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A6297-EBB8-8917-E54A-6C1176A6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B8B-0807-4F39-B8D7-A3DCA8F8A89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0131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C6DD7-A212-7C19-860B-8FB8D8F5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14107-158E-E1EC-D99A-7C36D4B10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34349-B961-6680-0853-B534E4CC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1A695-34FC-E10E-A9B0-567CA21D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C2A-5BB5-4002-9B2B-1277C87CA6B1}" type="datetimeFigureOut">
              <a:rPr lang="en-HK" smtClean="0"/>
              <a:t>12/9/2025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9BE2-D1C8-D5C8-B7A1-12D788DE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45702-8715-9F95-CE52-8E23C646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B8B-0807-4F39-B8D7-A3DCA8F8A89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1567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1E303-073B-0B92-2EBC-BAFFFA9DB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1B933-C27A-D42E-9099-B5A13349A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D9864-CA16-DA01-C882-B9166F794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4A7C2A-5BB5-4002-9B2B-1277C87CA6B1}" type="datetimeFigureOut">
              <a:rPr lang="en-HK" smtClean="0"/>
              <a:t>12/9/2025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B755F-E25C-3591-9D5B-76C64442E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A5AB3-67A4-4368-B907-129DC4C95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74CB8B-0807-4F39-B8D7-A3DCA8F8A89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2010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ffersonLab/UTIL_KAONLT/tree/LTSep_Analysis_2024" TargetMode="External"/><Relationship Id="rId2" Type="http://schemas.openxmlformats.org/officeDocument/2006/relationships/hyperlink" Target="https://github.com/JeffersonLab/hallc_replay_lt/tree/LTSep_Analysis_202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10E173-4E58-86D2-9CC5-2DA20E35691F}"/>
              </a:ext>
            </a:extLst>
          </p:cNvPr>
          <p:cNvSpPr txBox="1"/>
          <p:nvPr/>
        </p:nvSpPr>
        <p:spPr>
          <a:xfrm>
            <a:off x="142567" y="176980"/>
            <a:ext cx="302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KaonLT</a:t>
            </a:r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Replay</a:t>
            </a:r>
            <a:endParaRPr lang="en-HK" sz="28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C41FC-79B0-463A-2FB5-FDED2C6CA955}"/>
              </a:ext>
            </a:extLst>
          </p:cNvPr>
          <p:cNvSpPr txBox="1"/>
          <p:nvPr/>
        </p:nvSpPr>
        <p:spPr>
          <a:xfrm>
            <a:off x="120171" y="814434"/>
            <a:ext cx="11951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Rerun replay the all 10 settings in </a:t>
            </a: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Q^2=3.0, W=3.14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Q^2=2.1,W=2.95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HK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repository 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HK" sz="20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Hallc_replay_ly</a:t>
            </a:r>
            <a:r>
              <a:rPr lang="en-HK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HK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https://github.com/JeffersonLab/hallc_replay_lt/tree/LTSep_Analysis_2022</a:t>
            </a:r>
            <a:endParaRPr lang="en-HK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HK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UTIL_KAONLT : </a:t>
            </a:r>
            <a:r>
              <a:rPr lang="en-HK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https://github.com/JeffersonLab/UTIL_KAONLT/tree/LTSep_Analysis_2024</a:t>
            </a:r>
            <a:endParaRPr lang="en-HK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HK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HK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HK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File size &gt; what Richard provides (847M vs 713M),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HK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Missing mass is identical (probably just root version diff)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HK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HK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HK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HK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13FF7D-74B2-CD17-E387-18986121A8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777"/>
          <a:stretch>
            <a:fillRect/>
          </a:stretch>
        </p:blipFill>
        <p:spPr>
          <a:xfrm>
            <a:off x="733049" y="4031754"/>
            <a:ext cx="9261631" cy="796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E3C876-B6DD-2A0A-48BB-C1340ECA9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520" y="5187863"/>
            <a:ext cx="8520984" cy="7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0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00137A-BD73-AAAF-AC34-EEC560EC9AEE}"/>
              </a:ext>
            </a:extLst>
          </p:cNvPr>
          <p:cNvSpPr txBox="1"/>
          <p:nvPr/>
        </p:nvSpPr>
        <p:spPr>
          <a:xfrm>
            <a:off x="231058" y="167148"/>
            <a:ext cx="539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SIMC negative Weight</a:t>
            </a:r>
            <a:endParaRPr lang="en-HK" sz="28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26F1E-9366-BF9E-C2E5-924343585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776" y="905795"/>
            <a:ext cx="3161773" cy="2766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697B25-2088-23D4-9D48-AAAACA241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775" y="3773129"/>
            <a:ext cx="3161774" cy="2766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BAFBD4-FEE9-5774-9B61-2B4547A23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18" y="905794"/>
            <a:ext cx="3161775" cy="27665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809149-D983-669B-B6A7-AB2B127C0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20" y="3773129"/>
            <a:ext cx="3161775" cy="27665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419164-51FB-F800-E309-0D7EFE8A3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430" y="905794"/>
            <a:ext cx="3161776" cy="2766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7863AF-E4B4-BC60-17DD-9A6312FDAF5E}"/>
              </a:ext>
            </a:extLst>
          </p:cNvPr>
          <p:cNvSpPr txBox="1"/>
          <p:nvPr/>
        </p:nvSpPr>
        <p:spPr>
          <a:xfrm>
            <a:off x="7374193" y="4910183"/>
            <a:ext cx="48178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Left gives negative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xsect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K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FF572-5479-30BE-7026-8FF67CA4C2EA}"/>
              </a:ext>
            </a:extLst>
          </p:cNvPr>
          <p:cNvSpPr/>
          <p:nvPr/>
        </p:nvSpPr>
        <p:spPr>
          <a:xfrm>
            <a:off x="520403" y="828366"/>
            <a:ext cx="3445506" cy="56879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2063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AB06F-FF15-1BB2-1495-9AB65511C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255" y="1267132"/>
            <a:ext cx="3745382" cy="3277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D42F7-4C0A-2273-9EB6-48A228AC5E97}"/>
                  </a:ext>
                </a:extLst>
              </p:cNvPr>
              <p:cNvSpPr txBox="1"/>
              <p:nvPr/>
            </p:nvSpPr>
            <p:spPr>
              <a:xfrm>
                <a:off x="231058" y="167148"/>
                <a:ext cx="1043694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𝒕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𝒗𝒔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𝝓</m:t>
                    </m:r>
                  </m:oMath>
                </a14:m>
                <a:r>
                  <a:rPr lang="en-HK" sz="2800" b="1" u="sng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u="sng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 u="sng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𝑸</m:t>
                        </m:r>
                      </m:e>
                      <m:sup>
                        <m:r>
                          <a:rPr lang="en-US" sz="2800" b="1" i="1" u="sng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𝑾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𝟏𝟒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𝒉𝒊𝒈𝒉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𝝐</m:t>
                    </m:r>
                  </m:oMath>
                </a14:m>
                <a:endParaRPr lang="en-HK" sz="2800" b="1" u="sng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D42F7-4C0A-2273-9EB6-48A228AC5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8" y="167148"/>
                <a:ext cx="10436942" cy="532966"/>
              </a:xfrm>
              <a:prstGeom prst="rect">
                <a:avLst/>
              </a:prstGeom>
              <a:blipFill>
                <a:blip r:embed="rId3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CE33410-D617-3F38-ADE2-EFD7DCACC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15" y="1267132"/>
            <a:ext cx="3745382" cy="3277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AB19DF-DF95-EB8B-704B-CEF040091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295" y="1267132"/>
            <a:ext cx="3745385" cy="3277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0CC9EF-DFE3-4C1D-DDE6-0108DEC3A4AC}"/>
              </a:ext>
            </a:extLst>
          </p:cNvPr>
          <p:cNvSpPr txBox="1"/>
          <p:nvPr/>
        </p:nvSpPr>
        <p:spPr>
          <a:xfrm>
            <a:off x="1646903" y="774689"/>
            <a:ext cx="889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left</a:t>
            </a:r>
            <a:endParaRPr lang="en-HK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FDE35-E4C2-343D-C0F4-4E061EB63BC6}"/>
              </a:ext>
            </a:extLst>
          </p:cNvPr>
          <p:cNvSpPr txBox="1"/>
          <p:nvPr/>
        </p:nvSpPr>
        <p:spPr>
          <a:xfrm>
            <a:off x="5384036" y="737401"/>
            <a:ext cx="16951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</a:t>
            </a:r>
            <a:endParaRPr lang="en-HK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5E7C75-4061-6689-4B07-4A2468428FA0}"/>
              </a:ext>
            </a:extLst>
          </p:cNvPr>
          <p:cNvSpPr txBox="1"/>
          <p:nvPr/>
        </p:nvSpPr>
        <p:spPr>
          <a:xfrm>
            <a:off x="9078945" y="774688"/>
            <a:ext cx="16951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</a:t>
            </a:r>
            <a:endParaRPr lang="en-HK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206C4-DE86-7A35-659E-3877747F7C7F}"/>
              </a:ext>
            </a:extLst>
          </p:cNvPr>
          <p:cNvSpPr txBox="1"/>
          <p:nvPr/>
        </p:nvSpPr>
        <p:spPr>
          <a:xfrm>
            <a:off x="2536722" y="5590868"/>
            <a:ext cx="54676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Left gives negative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xsect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K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9FD63C-6E45-E2CC-711A-E17CFF923623}"/>
              </a:ext>
            </a:extLst>
          </p:cNvPr>
          <p:cNvCxnSpPr/>
          <p:nvPr/>
        </p:nvCxnSpPr>
        <p:spPr>
          <a:xfrm flipH="1" flipV="1">
            <a:off x="1229032" y="3429000"/>
            <a:ext cx="1386349" cy="1968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1C0EF5-3827-B3ED-7F6A-F3A5D7E5D9D2}"/>
              </a:ext>
            </a:extLst>
          </p:cNvPr>
          <p:cNvCxnSpPr>
            <a:cxnSpLocks/>
          </p:cNvCxnSpPr>
          <p:nvPr/>
        </p:nvCxnSpPr>
        <p:spPr>
          <a:xfrm flipV="1">
            <a:off x="2715723" y="3141406"/>
            <a:ext cx="181896" cy="2256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63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6F124-E3F9-EB5F-418B-89EE53ABF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D52477-A5A4-4C3C-345C-89BCD2009D8E}"/>
              </a:ext>
            </a:extLst>
          </p:cNvPr>
          <p:cNvSpPr txBox="1"/>
          <p:nvPr/>
        </p:nvSpPr>
        <p:spPr>
          <a:xfrm>
            <a:off x="231058" y="167148"/>
            <a:ext cx="539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Xsect</a:t>
            </a:r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values</a:t>
            </a:r>
            <a:endParaRPr lang="en-HK" sz="28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E65A4-EB91-A79B-8422-49DA550FF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27" y="876300"/>
            <a:ext cx="5010056" cy="438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C2F303-47A9-76DC-32EA-32C20D549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052" y="939595"/>
            <a:ext cx="6081728" cy="42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99B151-BE5F-55E2-9EA9-138E6AB34D0D}"/>
              </a:ext>
            </a:extLst>
          </p:cNvPr>
          <p:cNvSpPr txBox="1"/>
          <p:nvPr/>
        </p:nvSpPr>
        <p:spPr>
          <a:xfrm>
            <a:off x="231058" y="167148"/>
            <a:ext cx="539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Xsect</a:t>
            </a:r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values</a:t>
            </a:r>
            <a:endParaRPr lang="en-HK" sz="28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B5738-7A7C-E862-1614-E92D97A49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27" y="876300"/>
            <a:ext cx="5010056" cy="4383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01B206-1549-00C7-0CA3-595C182F994B}"/>
              </a:ext>
            </a:extLst>
          </p:cNvPr>
          <p:cNvSpPr txBox="1"/>
          <p:nvPr/>
        </p:nvSpPr>
        <p:spPr>
          <a:xfrm>
            <a:off x="294708" y="5567051"/>
            <a:ext cx="115728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to modify the parameters in phi-dependent terms to make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xsect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positive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Everywhere ?</a:t>
            </a:r>
            <a:endParaRPr lang="en-HK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EB2852-7328-2BC6-DEF8-8EC352836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052" y="876300"/>
            <a:ext cx="5797840" cy="405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57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8B9095-A0DB-2143-995F-729CF32FB2B5}"/>
              </a:ext>
            </a:extLst>
          </p:cNvPr>
          <p:cNvSpPr txBox="1"/>
          <p:nvPr/>
        </p:nvSpPr>
        <p:spPr>
          <a:xfrm>
            <a:off x="231058" y="167148"/>
            <a:ext cx="539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Parameterization</a:t>
            </a:r>
            <a:endParaRPr lang="en-HK" sz="28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0BF87-6335-0082-6C13-0F0022125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81" y="886539"/>
            <a:ext cx="5226319" cy="4121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5FA515-93EB-ACA0-C29F-9C33649B9A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489"/>
          <a:stretch>
            <a:fillRect/>
          </a:stretch>
        </p:blipFill>
        <p:spPr>
          <a:xfrm>
            <a:off x="8632193" y="326953"/>
            <a:ext cx="2778617" cy="5084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D8854E-CE72-3590-C2C0-3E11C8A29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16" y="5410975"/>
            <a:ext cx="7026600" cy="958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830061-ABE1-71D2-7751-44630BF273F0}"/>
              </a:ext>
            </a:extLst>
          </p:cNvPr>
          <p:cNvSpPr txBox="1"/>
          <p:nvPr/>
        </p:nvSpPr>
        <p:spPr>
          <a:xfrm>
            <a:off x="7701088" y="6122925"/>
            <a:ext cx="43065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factor always positive.</a:t>
            </a:r>
            <a:endParaRPr lang="en-HK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06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4C41BF-4FF0-C822-A6C0-6871FB97B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05" y="1140541"/>
            <a:ext cx="4415906" cy="3863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26C4DE-3B24-51CB-FE40-662A99CED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16" y="5410975"/>
            <a:ext cx="7026600" cy="958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DB8B48-4D4A-64B2-AE7E-66B689A75915}"/>
              </a:ext>
            </a:extLst>
          </p:cNvPr>
          <p:cNvSpPr txBox="1"/>
          <p:nvPr/>
        </p:nvSpPr>
        <p:spPr>
          <a:xfrm>
            <a:off x="231058" y="167148"/>
            <a:ext cx="539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Parameterization</a:t>
            </a:r>
            <a:endParaRPr lang="en-HK" sz="28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43042B-266B-A0F4-C3FE-6A0B4EDEE44F}"/>
                  </a:ext>
                </a:extLst>
              </p:cNvPr>
              <p:cNvSpPr txBox="1"/>
              <p:nvPr/>
            </p:nvSpPr>
            <p:spPr>
              <a:xfrm>
                <a:off x="5554786" y="249789"/>
                <a:ext cx="5467611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±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160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≈−0.93</m:t>
                    </m:r>
                  </m:oMath>
                </a14:m>
                <a:endParaRPr lang="en-US" sz="26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±</m:t>
                            </m:r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320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0.76</m:t>
                    </m:r>
                  </m:oMath>
                </a14:m>
                <a:endParaRPr lang="en-US" sz="26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Let’s just decrease p9 so all are +</a:t>
                </a:r>
                <a:r>
                  <a:rPr lang="en-US" sz="2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ve</a:t>
                </a:r>
                <a:endParaRPr lang="en-US" sz="2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43042B-266B-A0F4-C3FE-6A0B4EDEE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786" y="249789"/>
                <a:ext cx="5467611" cy="1292662"/>
              </a:xfrm>
              <a:prstGeom prst="rect">
                <a:avLst/>
              </a:prstGeom>
              <a:blipFill>
                <a:blip r:embed="rId4"/>
                <a:stretch>
                  <a:fillRect l="-1672" b="-1132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86BC247-E0F3-7609-1D20-9B160BCFCF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0489"/>
          <a:stretch>
            <a:fillRect/>
          </a:stretch>
        </p:blipFill>
        <p:spPr>
          <a:xfrm>
            <a:off x="9065341" y="1745708"/>
            <a:ext cx="2526891" cy="4623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236CEC-1B0D-60B7-EE0E-9490F567C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135" y="1745708"/>
            <a:ext cx="3705182" cy="29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4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C895702-D160-CA67-6286-53CE8230F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6" y="702292"/>
            <a:ext cx="3920039" cy="2744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3CC5F6-0DCC-C7AB-DE5A-7C2028295796}"/>
                  </a:ext>
                </a:extLst>
              </p:cNvPr>
              <p:cNvSpPr txBox="1"/>
              <p:nvPr/>
            </p:nvSpPr>
            <p:spPr>
              <a:xfrm>
                <a:off x="4068596" y="386029"/>
                <a:ext cx="4497259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32.3→0.0</m:t>
                    </m:r>
                  </m:oMath>
                </a14:m>
                <a:endParaRPr lang="en-US" sz="26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Negative region in large |t|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Right and center settings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Need everywhere +</a:t>
                </a:r>
                <a:r>
                  <a:rPr lang="en-US" sz="2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ve</a:t>
                </a: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3CC5F6-0DCC-C7AB-DE5A-7C2028295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96" y="386029"/>
                <a:ext cx="4497259" cy="1692771"/>
              </a:xfrm>
              <a:prstGeom prst="rect">
                <a:avLst/>
              </a:prstGeom>
              <a:blipFill>
                <a:blip r:embed="rId3"/>
                <a:stretch>
                  <a:fillRect l="-2033" b="-863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A077907-21D3-9C3E-C95B-910616570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896" y="386029"/>
            <a:ext cx="3053534" cy="61205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B467B24-C31B-4A2A-AFCA-123913F2E822}"/>
              </a:ext>
            </a:extLst>
          </p:cNvPr>
          <p:cNvSpPr/>
          <p:nvPr/>
        </p:nvSpPr>
        <p:spPr>
          <a:xfrm>
            <a:off x="9087814" y="3185652"/>
            <a:ext cx="2878044" cy="855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6A80B7-5F11-4914-2B82-1630E2295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1" y="3979080"/>
            <a:ext cx="3920039" cy="27440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906BB4-2D0D-3298-3343-B308AE5E2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091" y="3768515"/>
            <a:ext cx="4220846" cy="29545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23570B-77F1-83EF-B730-4D499358D590}"/>
              </a:ext>
            </a:extLst>
          </p:cNvPr>
          <p:cNvSpPr txBox="1"/>
          <p:nvPr/>
        </p:nvSpPr>
        <p:spPr>
          <a:xfrm>
            <a:off x="1085264" y="209849"/>
            <a:ext cx="1902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(sign)</a:t>
            </a:r>
            <a:endParaRPr lang="en-HK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C01DE4-BC5D-E130-C68A-1CE9D4D92B71}"/>
              </a:ext>
            </a:extLst>
          </p:cNvPr>
          <p:cNvSpPr txBox="1"/>
          <p:nvPr/>
        </p:nvSpPr>
        <p:spPr>
          <a:xfrm>
            <a:off x="5507394" y="3185652"/>
            <a:ext cx="1902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 term</a:t>
            </a:r>
            <a:endParaRPr lang="en-HK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E0829A-B0B7-F375-C9F6-BB35A5CA179A}"/>
              </a:ext>
            </a:extLst>
          </p:cNvPr>
          <p:cNvSpPr txBox="1"/>
          <p:nvPr/>
        </p:nvSpPr>
        <p:spPr>
          <a:xfrm>
            <a:off x="1505389" y="3598719"/>
            <a:ext cx="1902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</a:t>
            </a:r>
            <a:endParaRPr lang="en-HK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8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6E3031-31C6-059A-E1E6-29953FA93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16" y="1651818"/>
            <a:ext cx="5341947" cy="3315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44757A-2D1E-D52E-5105-D8787C49A8FD}"/>
              </a:ext>
            </a:extLst>
          </p:cNvPr>
          <p:cNvSpPr txBox="1"/>
          <p:nvPr/>
        </p:nvSpPr>
        <p:spPr>
          <a:xfrm>
            <a:off x="2365042" y="816190"/>
            <a:ext cx="1902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</a:t>
            </a:r>
            <a:endParaRPr lang="en-HK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634B-CB0D-852E-978C-2AA76523C2F7}"/>
              </a:ext>
            </a:extLst>
          </p:cNvPr>
          <p:cNvSpPr txBox="1"/>
          <p:nvPr/>
        </p:nvSpPr>
        <p:spPr>
          <a:xfrm>
            <a:off x="8574113" y="816190"/>
            <a:ext cx="1902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</a:t>
            </a:r>
            <a:endParaRPr lang="en-HK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BFC731-5259-4821-B06B-39A6BE2B5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028" y="1893088"/>
            <a:ext cx="5242169" cy="33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34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6C885-4F2C-AA26-02C6-6B4354CD2C56}"/>
              </a:ext>
            </a:extLst>
          </p:cNvPr>
          <p:cNvSpPr txBox="1"/>
          <p:nvPr/>
        </p:nvSpPr>
        <p:spPr>
          <a:xfrm>
            <a:off x="565353" y="514068"/>
            <a:ext cx="685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</a:t>
            </a:r>
            <a:endParaRPr lang="en-HK" sz="28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94826-590A-8B82-715A-812F7F7C3D1C}"/>
              </a:ext>
            </a:extLst>
          </p:cNvPr>
          <p:cNvSpPr txBox="1"/>
          <p:nvPr/>
        </p:nvSpPr>
        <p:spPr>
          <a:xfrm>
            <a:off x="565353" y="1370667"/>
            <a:ext cx="9498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Done : “Optimal” binning by simply making sure each bin has a minimum 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Yield as a function of t/\phi for both data and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simc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ratio for the 0-th iteration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9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383DF8-B584-A985-475E-C5E81149DD05}"/>
              </a:ext>
            </a:extLst>
          </p:cNvPr>
          <p:cNvSpPr txBox="1"/>
          <p:nvPr/>
        </p:nvSpPr>
        <p:spPr>
          <a:xfrm>
            <a:off x="142567" y="176980"/>
            <a:ext cx="302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Diamond cut</a:t>
            </a:r>
            <a:endParaRPr lang="en-HK" sz="28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D1123-3BB7-5E85-5633-ACD82184BDF8}"/>
              </a:ext>
            </a:extLst>
          </p:cNvPr>
          <p:cNvSpPr txBox="1"/>
          <p:nvPr/>
        </p:nvSpPr>
        <p:spPr>
          <a:xfrm>
            <a:off x="299336" y="793930"/>
            <a:ext cx="7674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 = 3 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Pick two control points well within the diamond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Pointed are selected by the first and last non-zero bin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Fit all 4 sides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smear the histogram first for the noise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AC2AD1-5275-69C9-4002-96EC62FF6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553" y="2132758"/>
            <a:ext cx="5126256" cy="44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3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FB3CD-EE97-648A-EE05-45CE67A1E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229AD0-C6B6-C1F9-F2DB-75F178BB4A80}"/>
              </a:ext>
            </a:extLst>
          </p:cNvPr>
          <p:cNvSpPr txBox="1"/>
          <p:nvPr/>
        </p:nvSpPr>
        <p:spPr>
          <a:xfrm>
            <a:off x="142567" y="176980"/>
            <a:ext cx="302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Diamond cut</a:t>
            </a:r>
            <a:endParaRPr lang="en-HK" sz="28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53397-46C5-3235-C0EE-291E1B89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697" y="828248"/>
            <a:ext cx="3430189" cy="3001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95CC94-577A-5A31-5EA6-CCDF7EB1B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696" y="3829664"/>
            <a:ext cx="3430189" cy="3001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E2AFE7-6257-5EAD-2F7E-8B3D03351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93" y="828248"/>
            <a:ext cx="3430190" cy="3001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0C2DCA-3933-0424-8EFB-D09F4EB2F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93" y="3829664"/>
            <a:ext cx="3430191" cy="3001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FD251A-B7A6-0E31-59DF-6EA41217B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897" y="828248"/>
            <a:ext cx="3430192" cy="3001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D35074-9267-EC6B-15C8-7E143D22B01E}"/>
                  </a:ext>
                </a:extLst>
              </p:cNvPr>
              <p:cNvSpPr txBox="1"/>
              <p:nvPr/>
            </p:nvSpPr>
            <p:spPr>
              <a:xfrm>
                <a:off x="2418735" y="253924"/>
                <a:ext cx="26151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=3.0,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=3.14</m:t>
                      </m:r>
                    </m:oMath>
                  </m:oMathPara>
                </a14:m>
                <a:endParaRPr lang="en-HK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D35074-9267-EC6B-15C8-7E143D22B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735" y="253924"/>
                <a:ext cx="2615139" cy="369332"/>
              </a:xfrm>
              <a:prstGeom prst="rect">
                <a:avLst/>
              </a:prstGeom>
              <a:blipFill>
                <a:blip r:embed="rId7"/>
                <a:stretch>
                  <a:fillRect l="-3497" t="-1667" r="-2564" b="-3000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90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9BDA3-0461-631A-603D-B1409E860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83332-D3CD-9B8F-11D7-C659954A0751}"/>
              </a:ext>
            </a:extLst>
          </p:cNvPr>
          <p:cNvSpPr txBox="1"/>
          <p:nvPr/>
        </p:nvSpPr>
        <p:spPr>
          <a:xfrm>
            <a:off x="142567" y="176980"/>
            <a:ext cx="302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Diamond cut</a:t>
            </a:r>
            <a:endParaRPr lang="en-HK" sz="28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82D3D6-2372-6A4D-24C7-0E5C0B502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697" y="828248"/>
            <a:ext cx="3430189" cy="3001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1E9E4B-0104-6D25-4952-B8B18B061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696" y="3829664"/>
            <a:ext cx="3430189" cy="3001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8ECEA6-A59B-6D30-AA1A-A22658473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93" y="828248"/>
            <a:ext cx="3430190" cy="3001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CDF178-CFDB-5970-F190-800485DB1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93" y="3829664"/>
            <a:ext cx="3430191" cy="3001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62BC2-755D-664A-884F-3C18B267B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897" y="828248"/>
            <a:ext cx="3430192" cy="3001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4143D6-58CE-B56B-5646-BC6F0ECCE010}"/>
                  </a:ext>
                </a:extLst>
              </p:cNvPr>
              <p:cNvSpPr txBox="1"/>
              <p:nvPr/>
            </p:nvSpPr>
            <p:spPr>
              <a:xfrm>
                <a:off x="2418735" y="253924"/>
                <a:ext cx="26151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=2.1,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=2.95</m:t>
                      </m:r>
                    </m:oMath>
                  </m:oMathPara>
                </a14:m>
                <a:endParaRPr lang="en-HK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4143D6-58CE-B56B-5646-BC6F0ECCE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735" y="253924"/>
                <a:ext cx="2615139" cy="369332"/>
              </a:xfrm>
              <a:prstGeom prst="rect">
                <a:avLst/>
              </a:prstGeom>
              <a:blipFill>
                <a:blip r:embed="rId7"/>
                <a:stretch>
                  <a:fillRect l="-3497" t="-1667" r="-2797" b="-3000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6CA46E7-C872-F0F8-2336-B372F17DD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692" y="828247"/>
            <a:ext cx="3430193" cy="3001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B3EAA5-BDAA-ED55-2E7A-6878446AC4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6691" y="3829660"/>
            <a:ext cx="3430194" cy="3001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4C0B84-CD54-13AB-3423-D95DFA26FA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485" y="828239"/>
            <a:ext cx="3430195" cy="30014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4D25F2-4E51-6932-EF20-0046BD00CF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485" y="3829660"/>
            <a:ext cx="3430194" cy="30014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A12E80-ECBF-9AB5-1F02-169DB32B0F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5892" y="828239"/>
            <a:ext cx="3430193" cy="30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6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67B630-B093-516B-BC27-B2F4B4D48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639" y="506361"/>
            <a:ext cx="6680316" cy="58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0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D5B705-7F32-C924-EB53-69327047BF39}"/>
              </a:ext>
            </a:extLst>
          </p:cNvPr>
          <p:cNvSpPr txBox="1"/>
          <p:nvPr/>
        </p:nvSpPr>
        <p:spPr>
          <a:xfrm>
            <a:off x="142567" y="176980"/>
            <a:ext cx="302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Missing Mass Fit</a:t>
            </a:r>
            <a:endParaRPr lang="en-HK" sz="28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40E1D-12E6-3C97-4AC9-4E35ACE8A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275" y="2711243"/>
            <a:ext cx="4019993" cy="3517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5159D0-C98A-4B85-702C-84D6B3469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852" y="2711243"/>
            <a:ext cx="4019993" cy="3517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77D0F1-2CD4-4FA3-8296-F94C170851CE}"/>
                  </a:ext>
                </a:extLst>
              </p:cNvPr>
              <p:cNvSpPr txBox="1"/>
              <p:nvPr/>
            </p:nvSpPr>
            <p:spPr>
              <a:xfrm>
                <a:off x="299336" y="793930"/>
                <a:ext cx="767462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As usual, fit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Λ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peak with gaussian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same shift is used for pion-selected data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Shift is applied to </a:t>
                </a:r>
                <a:r>
                  <a:rPr lang="en-HK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P_kin_secondary_MMK</a:t>
                </a:r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for both cases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Random subtraction is as previously reported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77D0F1-2CD4-4FA3-8296-F94C17085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36" y="793930"/>
                <a:ext cx="7674625" cy="1569660"/>
              </a:xfrm>
              <a:prstGeom prst="rect">
                <a:avLst/>
              </a:prstGeom>
              <a:blipFill>
                <a:blip r:embed="rId4"/>
                <a:stretch>
                  <a:fillRect l="-1033" t="-3101" r="-159" b="-775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41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F1281-049E-CACC-EAC5-51265A5A1A9B}"/>
              </a:ext>
            </a:extLst>
          </p:cNvPr>
          <p:cNvSpPr txBox="1"/>
          <p:nvPr/>
        </p:nvSpPr>
        <p:spPr>
          <a:xfrm>
            <a:off x="142567" y="176980"/>
            <a:ext cx="539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Pion background subtraction </a:t>
            </a:r>
            <a:endParaRPr lang="en-HK" sz="28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AE58A-188B-462B-8C1F-BFE277FE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91" y="1994259"/>
            <a:ext cx="4191710" cy="36677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E92C8B-41DF-BF56-3FD9-D8527B961EE1}"/>
              </a:ext>
            </a:extLst>
          </p:cNvPr>
          <p:cNvSpPr txBox="1"/>
          <p:nvPr/>
        </p:nvSpPr>
        <p:spPr>
          <a:xfrm>
            <a:off x="299336" y="793930"/>
            <a:ext cx="7674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Proton peaks align but differs in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Scale according to integral under the peak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3795F-618C-4E07-06D5-FE916724E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13" y="1905571"/>
            <a:ext cx="4556095" cy="3986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92CE89-AAAA-18D6-5AE0-BF7B43BFAAFB}"/>
              </a:ext>
            </a:extLst>
          </p:cNvPr>
          <p:cNvSpPr txBox="1"/>
          <p:nvPr/>
        </p:nvSpPr>
        <p:spPr>
          <a:xfrm>
            <a:off x="299335" y="6064070"/>
            <a:ext cx="767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Deconvolve before subtraction ?</a:t>
            </a:r>
          </a:p>
        </p:txBody>
      </p:sp>
    </p:spTree>
    <p:extLst>
      <p:ext uri="{BB962C8B-B14F-4D97-AF65-F5344CB8AC3E}">
        <p14:creationId xmlns:p14="http://schemas.microsoft.com/office/powerpoint/2010/main" val="196795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C2C978-31D8-C128-4CE0-A18AD4C42AC5}"/>
              </a:ext>
            </a:extLst>
          </p:cNvPr>
          <p:cNvSpPr txBox="1"/>
          <p:nvPr/>
        </p:nvSpPr>
        <p:spPr>
          <a:xfrm>
            <a:off x="142567" y="176980"/>
            <a:ext cx="539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Sigma background subtraction </a:t>
            </a:r>
            <a:endParaRPr lang="en-HK" sz="28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74B89-C213-8603-16A6-9432D2396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94" y="1150373"/>
            <a:ext cx="5206883" cy="4556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2D609D-5CDE-E5B0-66E8-938C20B99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50373"/>
            <a:ext cx="5388078" cy="471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4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359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360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Tam,Chi Kin</dc:creator>
  <cp:lastModifiedBy>Tam,Chi Kin</cp:lastModifiedBy>
  <cp:revision>70</cp:revision>
  <dcterms:created xsi:type="dcterms:W3CDTF">2025-09-07T03:53:18Z</dcterms:created>
  <dcterms:modified xsi:type="dcterms:W3CDTF">2025-09-12T17:59:57Z</dcterms:modified>
</cp:coreProperties>
</file>