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9"/>
  </p:notesMasterIdLst>
  <p:sldIdLst>
    <p:sldId id="256" r:id="rId2"/>
    <p:sldId id="263" r:id="rId3"/>
    <p:sldId id="264" r:id="rId4"/>
    <p:sldId id="267" r:id="rId5"/>
    <p:sldId id="266" r:id="rId6"/>
    <p:sldId id="268" r:id="rId7"/>
    <p:sldId id="265" r:id="rId8"/>
  </p:sldIdLst>
  <p:sldSz cx="13444538" cy="756285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43"/>
    <p:restoredTop sz="94694"/>
  </p:normalViewPr>
  <p:slideViewPr>
    <p:cSldViewPr snapToGrid="0" snapToObjects="1">
      <p:cViewPr varScale="1">
        <p:scale>
          <a:sx n="141" d="100"/>
          <a:sy n="141" d="100"/>
        </p:scale>
        <p:origin x="72" y="-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B5DD83-0AF7-4B94-8141-C6DCB7EBF7B8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F99E03-D759-4141-8A68-0521A6551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247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12099304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671917" y="4060440"/>
            <a:ext cx="12099304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687189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71917" y="406044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871897" y="406044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2" name="PlaceHolder 3"/>
          <p:cNvSpPr>
            <a:spLocks noGrp="1"/>
          </p:cNvSpPr>
          <p:nvPr>
            <p:ph type="body"/>
          </p:nvPr>
        </p:nvSpPr>
        <p:spPr>
          <a:xfrm>
            <a:off x="4762972" y="176940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3" name="PlaceHolder 4"/>
          <p:cNvSpPr>
            <a:spLocks noGrp="1"/>
          </p:cNvSpPr>
          <p:nvPr>
            <p:ph type="body"/>
          </p:nvPr>
        </p:nvSpPr>
        <p:spPr>
          <a:xfrm>
            <a:off x="8853547" y="176940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4" name="PlaceHolder 5"/>
          <p:cNvSpPr>
            <a:spLocks noGrp="1"/>
          </p:cNvSpPr>
          <p:nvPr>
            <p:ph type="body"/>
          </p:nvPr>
        </p:nvSpPr>
        <p:spPr>
          <a:xfrm>
            <a:off x="671917" y="406044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5" name="PlaceHolder 6"/>
          <p:cNvSpPr>
            <a:spLocks noGrp="1"/>
          </p:cNvSpPr>
          <p:nvPr>
            <p:ph type="body"/>
          </p:nvPr>
        </p:nvSpPr>
        <p:spPr>
          <a:xfrm>
            <a:off x="4762972" y="406044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6" name="PlaceHolder 7"/>
          <p:cNvSpPr>
            <a:spLocks noGrp="1"/>
          </p:cNvSpPr>
          <p:nvPr>
            <p:ph type="body"/>
          </p:nvPr>
        </p:nvSpPr>
        <p:spPr>
          <a:xfrm>
            <a:off x="8853547" y="406044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 dirty="0"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subTitle"/>
          </p:nvPr>
        </p:nvSpPr>
        <p:spPr>
          <a:xfrm>
            <a:off x="671917" y="1769400"/>
            <a:ext cx="12099304" cy="4385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95FAAF5C-0594-C44B-BD59-B870A3C8F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758" y="233098"/>
            <a:ext cx="12231155" cy="7701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B839780-D1E2-3A4D-B78F-369F9C616A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758" y="1258273"/>
            <a:ext cx="13010147" cy="559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671044F-F3E7-6B4A-9F14-7438A8D49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758" y="233098"/>
            <a:ext cx="12231155" cy="7701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1ADEE5CD-D64C-6546-AC7E-38DEE3890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758" y="1258273"/>
            <a:ext cx="6433511" cy="559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AFB6ED2-7986-CB44-9F85-C4304B1EA40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858000" y="1258272"/>
            <a:ext cx="6433511" cy="559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3600"/>
            </a:lvl1pPr>
            <a:lvl2pPr marL="952851" indent="-342900">
              <a:buFont typeface="Arial" panose="020B0604020202020204" pitchFamily="34" charset="0"/>
              <a:buChar char="•"/>
              <a:defRPr sz="3200"/>
            </a:lvl2pPr>
            <a:lvl3pPr marL="1562801" indent="-342900">
              <a:buFont typeface="Arial" panose="020B0604020202020204" pitchFamily="34" charset="0"/>
              <a:buChar char="•"/>
              <a:defRPr sz="2800"/>
            </a:lvl3pPr>
            <a:lvl4pPr marL="2172752" indent="-342900">
              <a:buFont typeface="Arial" panose="020B0604020202020204" pitchFamily="34" charset="0"/>
              <a:buChar char="•"/>
              <a:defRPr/>
            </a:lvl4pPr>
            <a:lvl5pPr marL="2782702" indent="-342900"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subTitle"/>
          </p:nvPr>
        </p:nvSpPr>
        <p:spPr>
          <a:xfrm>
            <a:off x="671917" y="301680"/>
            <a:ext cx="12099304" cy="5853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6871897" y="1769400"/>
            <a:ext cx="5904126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671917" y="406044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5904126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87189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871897" y="406044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687189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671917" y="4060440"/>
            <a:ext cx="12099304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>
            <a:off x="11284262" y="529200"/>
            <a:ext cx="2438400" cy="22752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" name="CustomShape 2"/>
          <p:cNvSpPr/>
          <p:nvPr/>
        </p:nvSpPr>
        <p:spPr>
          <a:xfrm>
            <a:off x="0" y="7497000"/>
            <a:ext cx="5225005" cy="4571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 anchor="ctr"/>
          <a:lstStyle/>
          <a:p>
            <a:pPr>
              <a:lnSpc>
                <a:spcPct val="100000"/>
              </a:lnSpc>
            </a:pPr>
            <a:r>
              <a:rPr lang="en-US" sz="1601" b="0" strike="noStrike" spc="-1" dirty="0">
                <a:latin typeface="+mn-lt"/>
              </a:rPr>
              <a:t>SoLID pre-R&amp;D Review, August 7</a:t>
            </a:r>
            <a:r>
              <a:rPr lang="en-US" sz="1601" b="0" strike="noStrike" spc="-1" baseline="30000" dirty="0">
                <a:latin typeface="+mn-lt"/>
              </a:rPr>
              <a:t>th</a:t>
            </a:r>
            <a:r>
              <a:rPr lang="en-US" sz="1601" b="0" strike="noStrike" spc="-1" dirty="0">
                <a:latin typeface="+mn-lt"/>
              </a:rPr>
              <a:t> 2020 </a:t>
            </a:r>
          </a:p>
          <a:p>
            <a:pPr>
              <a:lnSpc>
                <a:spcPct val="100000"/>
              </a:lnSpc>
            </a:pPr>
            <a:endParaRPr lang="en-US" sz="1601" b="0" strike="noStrike" spc="-1" dirty="0">
              <a:solidFill>
                <a:srgbClr val="8B8B8B"/>
              </a:solidFill>
              <a:latin typeface="+mn-lt"/>
              <a:ea typeface="+mn-ea"/>
            </a:endParaRPr>
          </a:p>
        </p:txBody>
      </p:sp>
      <p:sp>
        <p:nvSpPr>
          <p:cNvPr id="46" name="Line 3"/>
          <p:cNvSpPr/>
          <p:nvPr/>
        </p:nvSpPr>
        <p:spPr>
          <a:xfrm>
            <a:off x="25415" y="187380"/>
            <a:ext cx="13419123" cy="360"/>
          </a:xfrm>
          <a:prstGeom prst="line">
            <a:avLst/>
          </a:prstGeom>
          <a:ln w="57240">
            <a:solidFill>
              <a:srgbClr val="0000CC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7" name="CustomShape 4"/>
          <p:cNvSpPr/>
          <p:nvPr/>
        </p:nvSpPr>
        <p:spPr>
          <a:xfrm>
            <a:off x="11859122" y="7222680"/>
            <a:ext cx="1585416" cy="426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/>
          <a:lstStyle/>
          <a:p>
            <a:pPr algn="r">
              <a:lnSpc>
                <a:spcPct val="100000"/>
              </a:lnSpc>
            </a:pPr>
            <a:fld id="{E5A7A15B-02D0-41ED-9139-A073FCB61FC1}" type="slidenum">
              <a:rPr lang="en-US" sz="1868" b="0" strike="noStrike" spc="-1">
                <a:latin typeface="ARiel"/>
              </a:rPr>
              <a:t>‹#›</a:t>
            </a:fld>
            <a:endParaRPr lang="en-US" sz="1868" b="0" strike="noStrike" spc="-1" dirty="0">
              <a:latin typeface="Arial"/>
            </a:endParaRP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14"/>
          <a:stretch/>
        </p:blipFill>
        <p:spPr>
          <a:xfrm>
            <a:off x="9417792" y="7013333"/>
            <a:ext cx="1271473" cy="544917"/>
          </a:xfrm>
          <a:prstGeom prst="rect">
            <a:avLst/>
          </a:prstGeom>
          <a:ln>
            <a:noFill/>
          </a:ln>
        </p:spPr>
      </p:pic>
      <p:pic>
        <p:nvPicPr>
          <p:cNvPr id="10" name="Picture 6">
            <a:extLst>
              <a:ext uri="{FF2B5EF4-FFF2-40B4-BE49-F238E27FC236}">
                <a16:creationId xmlns:a16="http://schemas.microsoft.com/office/drawing/2014/main" id="{E4C8F157-96BC-B74D-B7B3-E1C7E39FF1FB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/>
        </p:blipFill>
        <p:spPr>
          <a:xfrm>
            <a:off x="10856876" y="7013334"/>
            <a:ext cx="2035246" cy="661271"/>
          </a:xfrm>
          <a:prstGeom prst="rect">
            <a:avLst/>
          </a:prstGeom>
          <a:ln>
            <a:noFill/>
          </a:ln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B064B7-4D77-934A-86E7-189ADA5B1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758" y="233098"/>
            <a:ext cx="12231155" cy="7701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57EAED-BE83-0C41-BA6D-384BD90DB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8758" y="1258273"/>
            <a:ext cx="13010147" cy="559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1219901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6331" indent="-432248" algn="l" defTabSz="1219901" rtl="0" eaLnBrk="1" latinLnBrk="0" hangingPunct="1">
        <a:lnSpc>
          <a:spcPct val="90000"/>
        </a:lnSpc>
        <a:spcBef>
          <a:spcPts val="1890"/>
        </a:spcBef>
        <a:buClr>
          <a:srgbClr val="000000"/>
        </a:buClr>
        <a:buSzPct val="45000"/>
        <a:buFont typeface="Wingdings" charset="2"/>
        <a:buChar char="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926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876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827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777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3354728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3964678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574629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1" kern="1200">
          <a:solidFill>
            <a:schemeClr val="tx1"/>
          </a:solidFill>
          <a:latin typeface="+mn-lt"/>
          <a:ea typeface="+mn-ea"/>
          <a:cs typeface="+mn-cs"/>
        </a:defRPr>
      </a:lvl8pPr>
      <a:lvl9pPr marL="5184579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1pPr>
      <a:lvl2pPr marL="609951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2pPr>
      <a:lvl3pPr marL="1219901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3pPr>
      <a:lvl4pPr marL="1829852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4pPr>
      <a:lvl5pPr marL="2439802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5pPr>
      <a:lvl6pPr marL="3049753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6pPr>
      <a:lvl7pPr marL="3659703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7pPr>
      <a:lvl8pPr marL="4269654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8pPr>
      <a:lvl9pPr marL="4879604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Picture 88"/>
          <p:cNvPicPr/>
          <p:nvPr/>
        </p:nvPicPr>
        <p:blipFill>
          <a:blip r:embed="rId2"/>
          <a:stretch/>
        </p:blipFill>
        <p:spPr>
          <a:xfrm>
            <a:off x="103261" y="331004"/>
            <a:ext cx="9125868" cy="4257233"/>
          </a:xfrm>
          <a:prstGeom prst="rect">
            <a:avLst/>
          </a:prstGeom>
          <a:ln>
            <a:noFill/>
          </a:ln>
        </p:spPr>
      </p:pic>
      <p:sp>
        <p:nvSpPr>
          <p:cNvPr id="87" name="CustomShape 1"/>
          <p:cNvSpPr/>
          <p:nvPr/>
        </p:nvSpPr>
        <p:spPr>
          <a:xfrm>
            <a:off x="5823284" y="489100"/>
            <a:ext cx="7363328" cy="1449496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/>
          <a:lstStyle/>
          <a:p>
            <a:pPr>
              <a:lnSpc>
                <a:spcPct val="100000"/>
              </a:lnSpc>
            </a:pPr>
            <a:r>
              <a:rPr lang="en-US" sz="4269" spc="-1" dirty="0" err="1">
                <a:solidFill>
                  <a:srgbClr val="000000"/>
                </a:solidFill>
                <a:latin typeface="ARial"/>
                <a:ea typeface="DejaVu Sans"/>
              </a:rPr>
              <a:t>SoLID</a:t>
            </a:r>
            <a:r>
              <a:rPr lang="en-US" sz="4269" spc="-1" dirty="0">
                <a:solidFill>
                  <a:srgbClr val="000000"/>
                </a:solidFill>
                <a:latin typeface="ARial"/>
                <a:ea typeface="DejaVu Sans"/>
              </a:rPr>
              <a:t> DAQ </a:t>
            </a:r>
            <a:r>
              <a:rPr lang="en-US" sz="4269" spc="-1" dirty="0" err="1">
                <a:solidFill>
                  <a:srgbClr val="000000"/>
                </a:solidFill>
                <a:latin typeface="ARial"/>
                <a:ea typeface="DejaVu Sans"/>
              </a:rPr>
              <a:t>preRD</a:t>
            </a:r>
            <a:r>
              <a:rPr lang="en-US" sz="4269" spc="-1" dirty="0">
                <a:solidFill>
                  <a:srgbClr val="000000"/>
                </a:solidFill>
                <a:latin typeface="ARial"/>
                <a:ea typeface="DejaVu Sans"/>
              </a:rPr>
              <a:t> tasks and remaining work</a:t>
            </a:r>
            <a:endParaRPr lang="en-US" sz="4269" spc="-1" dirty="0">
              <a:latin typeface="Arial"/>
            </a:endParaRPr>
          </a:p>
        </p:txBody>
      </p:sp>
      <p:sp>
        <p:nvSpPr>
          <p:cNvPr id="88" name="CustomShape 2"/>
          <p:cNvSpPr/>
          <p:nvPr/>
        </p:nvSpPr>
        <p:spPr>
          <a:xfrm>
            <a:off x="593151" y="4490344"/>
            <a:ext cx="4604965" cy="278468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r>
              <a:rPr lang="en-US" sz="2668" spc="-1" dirty="0">
                <a:solidFill>
                  <a:srgbClr val="666666"/>
                </a:solidFill>
                <a:latin typeface="ARial"/>
                <a:ea typeface="DejaVu Sans"/>
              </a:rPr>
              <a:t>Alexandre </a:t>
            </a:r>
            <a:r>
              <a:rPr lang="en-US" sz="2668" spc="-1" dirty="0" err="1">
                <a:solidFill>
                  <a:srgbClr val="666666"/>
                </a:solidFill>
                <a:latin typeface="ARial"/>
                <a:ea typeface="DejaVu Sans"/>
              </a:rPr>
              <a:t>Camsonne</a:t>
            </a:r>
            <a:endParaRPr lang="en-US" sz="2668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668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1" spc="-1" dirty="0">
                <a:solidFill>
                  <a:srgbClr val="666666"/>
                </a:solidFill>
                <a:latin typeface="ARial"/>
                <a:ea typeface="DejaVu Sans"/>
              </a:rPr>
              <a:t>Data acquisition working group</a:t>
            </a:r>
            <a:endParaRPr lang="en-US" sz="2401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1" spc="-1" dirty="0">
                <a:solidFill>
                  <a:srgbClr val="666666"/>
                </a:solidFill>
                <a:latin typeface="ARial"/>
                <a:ea typeface="DejaVu Sans"/>
              </a:rPr>
              <a:t>Hall A Jefferson Laboratory</a:t>
            </a:r>
            <a:endParaRPr lang="en-US" sz="2401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401" spc="-1" dirty="0">
              <a:latin typeface="Arial"/>
            </a:endParaRPr>
          </a:p>
        </p:txBody>
      </p:sp>
      <p:sp>
        <p:nvSpPr>
          <p:cNvPr id="90" name="CustomShape 3"/>
          <p:cNvSpPr/>
          <p:nvPr/>
        </p:nvSpPr>
        <p:spPr>
          <a:xfrm>
            <a:off x="1463905" y="1595194"/>
            <a:ext cx="2561352" cy="147731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/>
          <a:lstStyle/>
          <a:p>
            <a:pPr>
              <a:lnSpc>
                <a:spcPct val="100000"/>
              </a:lnSpc>
            </a:pPr>
            <a:r>
              <a:rPr lang="en-US" sz="3202" spc="-1" dirty="0">
                <a:solidFill>
                  <a:srgbClr val="000000"/>
                </a:solidFill>
                <a:latin typeface="ARial"/>
              </a:rPr>
              <a:t>Data Acquisition</a:t>
            </a:r>
            <a:endParaRPr lang="en-US" sz="3202" spc="-1" dirty="0">
              <a:latin typeface="Arial"/>
            </a:endParaRPr>
          </a:p>
        </p:txBody>
      </p:sp>
      <p:sp>
        <p:nvSpPr>
          <p:cNvPr id="91" name="CustomShape 4"/>
          <p:cNvSpPr/>
          <p:nvPr/>
        </p:nvSpPr>
        <p:spPr>
          <a:xfrm>
            <a:off x="6961230" y="2339634"/>
            <a:ext cx="5846492" cy="222851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/>
          <a:lstStyle/>
          <a:p>
            <a:pPr algn="ctr">
              <a:lnSpc>
                <a:spcPct val="100000"/>
              </a:lnSpc>
            </a:pPr>
            <a:r>
              <a:rPr lang="en-US" sz="2135" spc="-1" dirty="0">
                <a:solidFill>
                  <a:srgbClr val="000000"/>
                </a:solidFill>
                <a:latin typeface="ARial"/>
                <a:ea typeface="ＭＳ Ｐゴシック"/>
              </a:rPr>
              <a:t>Jefferson Lab SoLID Pre-R&amp;D Review</a:t>
            </a:r>
            <a:endParaRPr lang="en-US" sz="2135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2135" spc="-1" dirty="0">
                <a:solidFill>
                  <a:srgbClr val="000000"/>
                </a:solidFill>
                <a:latin typeface="ARial"/>
                <a:ea typeface="ＭＳ Ｐゴシック"/>
              </a:rPr>
              <a:t>August 7th, 2020</a:t>
            </a:r>
            <a:endParaRPr lang="en-US" sz="2135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2135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2135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135" spc="-1" dirty="0">
              <a:latin typeface="Arial"/>
            </a:endParaRPr>
          </a:p>
        </p:txBody>
      </p:sp>
      <p:pic>
        <p:nvPicPr>
          <p:cNvPr id="92" name="Picture 4"/>
          <p:cNvPicPr/>
          <p:nvPr/>
        </p:nvPicPr>
        <p:blipFill>
          <a:blip r:embed="rId3"/>
          <a:stretch/>
        </p:blipFill>
        <p:spPr>
          <a:xfrm>
            <a:off x="6392574" y="7073750"/>
            <a:ext cx="2836555" cy="474520"/>
          </a:xfrm>
          <a:prstGeom prst="rect">
            <a:avLst/>
          </a:prstGeom>
          <a:ln>
            <a:noFill/>
          </a:ln>
        </p:spPr>
      </p:pic>
      <p:pic>
        <p:nvPicPr>
          <p:cNvPr id="93" name="Picture 26"/>
          <p:cNvPicPr/>
          <p:nvPr/>
        </p:nvPicPr>
        <p:blipFill>
          <a:blip r:embed="rId4"/>
          <a:stretch/>
        </p:blipFill>
        <p:spPr>
          <a:xfrm>
            <a:off x="5231248" y="7073750"/>
            <a:ext cx="906775" cy="608519"/>
          </a:xfrm>
          <a:prstGeom prst="rect">
            <a:avLst/>
          </a:prstGeom>
          <a:ln>
            <a:noFill/>
          </a:ln>
        </p:spPr>
      </p:pic>
      <p:pic>
        <p:nvPicPr>
          <p:cNvPr id="94" name="Picture 93"/>
          <p:cNvPicPr/>
          <p:nvPr/>
        </p:nvPicPr>
        <p:blipFill>
          <a:blip r:embed="rId5"/>
          <a:stretch/>
        </p:blipFill>
        <p:spPr>
          <a:xfrm>
            <a:off x="8391034" y="3982203"/>
            <a:ext cx="3076216" cy="1488399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CB308-B727-41C0-87A3-519A4C319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000FD8-9433-4034-8CA3-6D688313A792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671917" y="1308224"/>
            <a:ext cx="12099304" cy="4385880"/>
          </a:xfrm>
        </p:spPr>
        <p:txBody>
          <a:bodyPr>
            <a:normAutofit/>
          </a:bodyPr>
          <a:lstStyle/>
          <a:p>
            <a:r>
              <a:rPr lang="en-US" dirty="0"/>
              <a:t>GANTT chart task</a:t>
            </a:r>
          </a:p>
          <a:p>
            <a:r>
              <a:rPr lang="en-US" dirty="0"/>
              <a:t>Man power</a:t>
            </a:r>
          </a:p>
          <a:p>
            <a:r>
              <a:rPr lang="en-US" dirty="0"/>
              <a:t>Spending</a:t>
            </a:r>
          </a:p>
          <a:p>
            <a:r>
              <a:rPr lang="en-US" dirty="0"/>
              <a:t>Impact of COVID</a:t>
            </a:r>
          </a:p>
          <a:p>
            <a:r>
              <a:rPr lang="en-US" dirty="0"/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258139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76A6C-AEC7-4C09-8979-AC10A15CC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924" y="63140"/>
            <a:ext cx="12099304" cy="1262520"/>
          </a:xfrm>
        </p:spPr>
        <p:txBody>
          <a:bodyPr/>
          <a:lstStyle/>
          <a:p>
            <a:r>
              <a:rPr lang="en-US" dirty="0"/>
              <a:t>GANTT chart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179BEB5-6296-4B24-9C16-2D6EB1EC12E6}"/>
              </a:ext>
            </a:extLst>
          </p:cNvPr>
          <p:cNvCxnSpPr/>
          <p:nvPr/>
        </p:nvCxnSpPr>
        <p:spPr>
          <a:xfrm>
            <a:off x="6180083" y="948268"/>
            <a:ext cx="90089" cy="58872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7D12B9EB-9EAC-4406-A9FA-7043EAA859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177" y="1102621"/>
            <a:ext cx="13084183" cy="57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570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44736-0080-4D86-854F-52063B651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559" y="-87203"/>
            <a:ext cx="12099304" cy="1262520"/>
          </a:xfrm>
        </p:spPr>
        <p:txBody>
          <a:bodyPr/>
          <a:lstStyle/>
          <a:p>
            <a:r>
              <a:rPr lang="en-US" dirty="0"/>
              <a:t>Manpower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F00EDAB-0B37-4969-8E82-FF1290EF4D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028806"/>
              </p:ext>
            </p:extLst>
          </p:nvPr>
        </p:nvGraphicFramePr>
        <p:xfrm>
          <a:off x="415159" y="956442"/>
          <a:ext cx="11987050" cy="5982994"/>
        </p:xfrm>
        <a:graphic>
          <a:graphicData uri="http://schemas.openxmlformats.org/drawingml/2006/table">
            <a:tbl>
              <a:tblPr/>
              <a:tblGrid>
                <a:gridCol w="1669556">
                  <a:extLst>
                    <a:ext uri="{9D8B030D-6E8A-4147-A177-3AD203B41FA5}">
                      <a16:colId xmlns:a16="http://schemas.microsoft.com/office/drawing/2014/main" val="681225958"/>
                    </a:ext>
                  </a:extLst>
                </a:gridCol>
                <a:gridCol w="937954">
                  <a:extLst>
                    <a:ext uri="{9D8B030D-6E8A-4147-A177-3AD203B41FA5}">
                      <a16:colId xmlns:a16="http://schemas.microsoft.com/office/drawing/2014/main" val="3562073307"/>
                    </a:ext>
                  </a:extLst>
                </a:gridCol>
                <a:gridCol w="937954">
                  <a:extLst>
                    <a:ext uri="{9D8B030D-6E8A-4147-A177-3AD203B41FA5}">
                      <a16:colId xmlns:a16="http://schemas.microsoft.com/office/drawing/2014/main" val="2657195586"/>
                    </a:ext>
                  </a:extLst>
                </a:gridCol>
                <a:gridCol w="937954">
                  <a:extLst>
                    <a:ext uri="{9D8B030D-6E8A-4147-A177-3AD203B41FA5}">
                      <a16:colId xmlns:a16="http://schemas.microsoft.com/office/drawing/2014/main" val="2896571188"/>
                    </a:ext>
                  </a:extLst>
                </a:gridCol>
                <a:gridCol w="937954">
                  <a:extLst>
                    <a:ext uri="{9D8B030D-6E8A-4147-A177-3AD203B41FA5}">
                      <a16:colId xmlns:a16="http://schemas.microsoft.com/office/drawing/2014/main" val="155673643"/>
                    </a:ext>
                  </a:extLst>
                </a:gridCol>
                <a:gridCol w="937954">
                  <a:extLst>
                    <a:ext uri="{9D8B030D-6E8A-4147-A177-3AD203B41FA5}">
                      <a16:colId xmlns:a16="http://schemas.microsoft.com/office/drawing/2014/main" val="1012968546"/>
                    </a:ext>
                  </a:extLst>
                </a:gridCol>
                <a:gridCol w="937954">
                  <a:extLst>
                    <a:ext uri="{9D8B030D-6E8A-4147-A177-3AD203B41FA5}">
                      <a16:colId xmlns:a16="http://schemas.microsoft.com/office/drawing/2014/main" val="171985090"/>
                    </a:ext>
                  </a:extLst>
                </a:gridCol>
                <a:gridCol w="937954">
                  <a:extLst>
                    <a:ext uri="{9D8B030D-6E8A-4147-A177-3AD203B41FA5}">
                      <a16:colId xmlns:a16="http://schemas.microsoft.com/office/drawing/2014/main" val="3396005427"/>
                    </a:ext>
                  </a:extLst>
                </a:gridCol>
                <a:gridCol w="937954">
                  <a:extLst>
                    <a:ext uri="{9D8B030D-6E8A-4147-A177-3AD203B41FA5}">
                      <a16:colId xmlns:a16="http://schemas.microsoft.com/office/drawing/2014/main" val="1825488612"/>
                    </a:ext>
                  </a:extLst>
                </a:gridCol>
                <a:gridCol w="937954">
                  <a:extLst>
                    <a:ext uri="{9D8B030D-6E8A-4147-A177-3AD203B41FA5}">
                      <a16:colId xmlns:a16="http://schemas.microsoft.com/office/drawing/2014/main" val="875088348"/>
                    </a:ext>
                  </a:extLst>
                </a:gridCol>
                <a:gridCol w="937954">
                  <a:extLst>
                    <a:ext uri="{9D8B030D-6E8A-4147-A177-3AD203B41FA5}">
                      <a16:colId xmlns:a16="http://schemas.microsoft.com/office/drawing/2014/main" val="3263746432"/>
                    </a:ext>
                  </a:extLst>
                </a:gridCol>
                <a:gridCol w="937954">
                  <a:extLst>
                    <a:ext uri="{9D8B030D-6E8A-4147-A177-3AD203B41FA5}">
                      <a16:colId xmlns:a16="http://schemas.microsoft.com/office/drawing/2014/main" val="1280354809"/>
                    </a:ext>
                  </a:extLst>
                </a:gridCol>
              </a:tblGrid>
              <a:tr h="659764">
                <a:tc>
                  <a:txBody>
                    <a:bodyPr/>
                    <a:lstStyle/>
                    <a:p>
                      <a:pPr algn="ctr" rtl="0" fontAlgn="b"/>
                      <a:endParaRPr lang="en-US" sz="1200" dirty="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Month electronics engineer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Months DAQ staff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Physics staff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Postdoc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9149412"/>
                  </a:ext>
                </a:extLst>
              </a:tr>
              <a:tr h="16919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Tasks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2020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2021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2020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2021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5881908"/>
                  </a:ext>
                </a:extLst>
              </a:tr>
              <a:tr h="16919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Ecal trigger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Scott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0593861"/>
                  </a:ext>
                </a:extLst>
              </a:tr>
              <a:tr h="25095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GEM performance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UVA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3116614"/>
                  </a:ext>
                </a:extLst>
              </a:tr>
              <a:tr h="16919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GEM X-ray test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UVA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527583"/>
                  </a:ext>
                </a:extLst>
              </a:tr>
              <a:tr h="16919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VMM setup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UVA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8451233"/>
                  </a:ext>
                </a:extLst>
              </a:tr>
              <a:tr h="25095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FADC VXS readout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Hanjie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946267"/>
                  </a:ext>
                </a:extLst>
              </a:tr>
              <a:tr h="25095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FADC performance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Hanjie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0212775"/>
                  </a:ext>
                </a:extLst>
              </a:tr>
              <a:tr h="25095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Data transfer silo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Scott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2020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2021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4894202"/>
                  </a:ext>
                </a:extLst>
              </a:tr>
              <a:tr h="33271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Cerenkov readout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Hall A postdoc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Hanjie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039270"/>
                  </a:ext>
                </a:extLst>
              </a:tr>
              <a:tr h="33271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PVDIS trigger prototype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Scott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UVA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3395804"/>
                  </a:ext>
                </a:extLst>
              </a:tr>
              <a:tr h="41448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Data reduction algorithm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dirty="0">
                          <a:effectLst/>
                        </a:rPr>
                        <a:t>UVA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Scott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6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868758"/>
                  </a:ext>
                </a:extLst>
              </a:tr>
              <a:tr h="33271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L3 farm need evaluation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Scott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Hall A postdoc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4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8012979"/>
                  </a:ext>
                </a:extLst>
              </a:tr>
              <a:tr h="33271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Test stand - beam test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Hanjie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0197690"/>
                  </a:ext>
                </a:extLst>
              </a:tr>
              <a:tr h="25095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Deadtime for PVDIS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Hanjie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16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7560661"/>
                  </a:ext>
                </a:extLst>
              </a:tr>
              <a:tr h="33271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SIDIS trigger prototype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2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Hall A postdoc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3679562"/>
                  </a:ext>
                </a:extLst>
              </a:tr>
              <a:tr h="33271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MRPC readout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Hall A postdoc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7667382"/>
                  </a:ext>
                </a:extLst>
              </a:tr>
              <a:tr h="332719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SPD readout and test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Hall A postdoc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3848072"/>
                  </a:ext>
                </a:extLst>
              </a:tr>
              <a:tr h="87437"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005639"/>
                  </a:ext>
                </a:extLst>
              </a:tr>
              <a:tr h="16919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Total months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39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8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>
                          <a:effectLst/>
                        </a:rPr>
                        <a:t>19</a:t>
                      </a: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200" dirty="0">
                        <a:effectLst/>
                      </a:endParaRPr>
                    </a:p>
                  </a:txBody>
                  <a:tcPr marL="4257" marR="4257" marT="2838" marB="2838" anchor="ctr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9477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8778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790D8-E75F-4505-A4CE-30704B1F9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Spending profile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8FA31E-5804-43E1-8384-EAFC1CFEFF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1838" y="1285613"/>
            <a:ext cx="6724005" cy="555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831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BF236-1EDE-489F-A3A4-A1E3444C2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 of COVID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3442D6-F669-4B88-B024-FAFD73BBDE96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626873" y="2129754"/>
            <a:ext cx="12099304" cy="4385880"/>
          </a:xfrm>
        </p:spPr>
        <p:txBody>
          <a:bodyPr anchor="t"/>
          <a:lstStyle/>
          <a:p>
            <a:r>
              <a:rPr lang="en-US" dirty="0"/>
              <a:t>Activities at the lab were stopped on March 23</a:t>
            </a:r>
            <a:r>
              <a:rPr lang="en-US" baseline="30000" dirty="0"/>
              <a:t>rd</a:t>
            </a:r>
            <a:endParaRPr lang="en-US" dirty="0"/>
          </a:p>
          <a:p>
            <a:r>
              <a:rPr lang="en-US" dirty="0"/>
              <a:t>Only work at home</a:t>
            </a:r>
          </a:p>
          <a:p>
            <a:r>
              <a:rPr lang="en-US" dirty="0"/>
              <a:t>Only essential personal at the lab</a:t>
            </a:r>
          </a:p>
          <a:p>
            <a:endParaRPr lang="en-US" dirty="0"/>
          </a:p>
          <a:p>
            <a:r>
              <a:rPr lang="en-US" dirty="0"/>
              <a:t>Delayed development and test stands by about 3 months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593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AFE5E-CDE8-47D8-9DBA-1E3939342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EF636E-5398-4C79-9EC3-D68AC9B32273}"/>
              </a:ext>
            </a:extLst>
          </p:cNvPr>
          <p:cNvSpPr txBox="1"/>
          <p:nvPr/>
        </p:nvSpPr>
        <p:spPr>
          <a:xfrm>
            <a:off x="990975" y="1720694"/>
            <a:ext cx="939174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Long lead items ordered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Man power identified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some delay with UVA </a:t>
            </a:r>
            <a:r>
              <a:rPr lang="en-US" dirty="0" err="1"/>
              <a:t>rehitring</a:t>
            </a:r>
            <a:r>
              <a:rPr lang="en-US" dirty="0"/>
              <a:t> a new postdoc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UMASS DAQ test stand being set 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VMM3 protype board on going for test with high rate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FADC Fast readout ongoing will be reused for fast APV25 readout with VTP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About 3 months delay due to COVID</a:t>
            </a:r>
          </a:p>
        </p:txBody>
      </p:sp>
    </p:spTree>
    <p:extLst>
      <p:ext uri="{BB962C8B-B14F-4D97-AF65-F5344CB8AC3E}">
        <p14:creationId xmlns:p14="http://schemas.microsoft.com/office/powerpoint/2010/main" val="17199026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allery">
      <a:dk1>
        <a:srgbClr val="5B5C5B"/>
      </a:dk1>
      <a:lt1>
        <a:srgbClr val="FFFFFF"/>
      </a:lt1>
      <a:dk2>
        <a:srgbClr val="5B5C5B"/>
      </a:dk2>
      <a:lt2>
        <a:srgbClr val="E7E6E6"/>
      </a:lt2>
      <a:accent1>
        <a:srgbClr val="A55B25"/>
      </a:accent1>
      <a:accent2>
        <a:srgbClr val="5F797F"/>
      </a:accent2>
      <a:accent3>
        <a:srgbClr val="81834E"/>
      </a:accent3>
      <a:accent4>
        <a:srgbClr val="943F2A"/>
      </a:accent4>
      <a:accent5>
        <a:srgbClr val="605B67"/>
      </a:accent5>
      <a:accent6>
        <a:srgbClr val="A6BABB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12978</TotalTime>
  <Words>325</Words>
  <Application>Microsoft Office PowerPoint</Application>
  <PresentationFormat>Custom</PresentationFormat>
  <Paragraphs>190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Arial</vt:lpstr>
      <vt:lpstr>Arial</vt:lpstr>
      <vt:lpstr>ARiel</vt:lpstr>
      <vt:lpstr>Calibri</vt:lpstr>
      <vt:lpstr>Wingdings</vt:lpstr>
      <vt:lpstr>Office Theme</vt:lpstr>
      <vt:lpstr>PowerPoint Presentation</vt:lpstr>
      <vt:lpstr>Outline</vt:lpstr>
      <vt:lpstr>GANTT chart</vt:lpstr>
      <vt:lpstr>Manpower</vt:lpstr>
      <vt:lpstr>Spending profile</vt:lpstr>
      <vt:lpstr>Impact of COVID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xz5y </dc:creator>
  <dc:description/>
  <cp:lastModifiedBy>Eun  Hee Alexandre</cp:lastModifiedBy>
  <cp:revision>570</cp:revision>
  <dcterms:created xsi:type="dcterms:W3CDTF">2010-10-20T16:35:23Z</dcterms:created>
  <dcterms:modified xsi:type="dcterms:W3CDTF">2020-07-23T18:49:37Z</dcterms:modified>
  <dc:language>en-US</dc:language>
</cp:coreProperties>
</file>