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1" r:id="rId1"/>
  </p:sldMasterIdLst>
  <p:notesMasterIdLst>
    <p:notesMasterId r:id="rId11"/>
  </p:notesMasterIdLst>
  <p:sldIdLst>
    <p:sldId id="256" r:id="rId2"/>
    <p:sldId id="263" r:id="rId3"/>
    <p:sldId id="264" r:id="rId4"/>
    <p:sldId id="266" r:id="rId5"/>
    <p:sldId id="261" r:id="rId6"/>
    <p:sldId id="258" r:id="rId7"/>
    <p:sldId id="259" r:id="rId8"/>
    <p:sldId id="260" r:id="rId9"/>
    <p:sldId id="265" r:id="rId10"/>
  </p:sldIdLst>
  <p:sldSz cx="13444538" cy="7562850"/>
  <p:notesSz cx="7772400" cy="10058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000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F4E5767-47CC-42A6-B3C8-7B739CD0D3CC}" v="13" dt="2020-07-23T16:26:33.270"/>
    <p1510:client id="{E2683DA3-B2BE-46CF-BE80-F6FEB3C0142A}" v="1607" dt="2020-07-23T16:27:10.61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43"/>
    <p:restoredTop sz="94694"/>
  </p:normalViewPr>
  <p:slideViewPr>
    <p:cSldViewPr snapToGrid="0" snapToObjects="1">
      <p:cViewPr>
        <p:scale>
          <a:sx n="80" d="100"/>
          <a:sy n="80" d="100"/>
        </p:scale>
        <p:origin x="1128" y="15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402138" y="0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B5DD83-0AF7-4B94-8141-C6DCB7EBF7B8}" type="datetimeFigureOut">
              <a:rPr lang="en-US" smtClean="0"/>
              <a:t>7/23/2020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69950" y="1257300"/>
            <a:ext cx="6032500" cy="339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77875" y="4840288"/>
            <a:ext cx="6216650" cy="39608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53575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402138" y="9553575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F99E03-D759-4141-8A68-0521A65514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2472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F99E03-D759-4141-8A68-0521A65514A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3667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671917" y="301680"/>
            <a:ext cx="12099304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5870" b="0" strike="noStrike" spc="-1">
              <a:latin typeface="Arial"/>
            </a:endParaRPr>
          </a:p>
        </p:txBody>
      </p:sp>
      <p:sp>
        <p:nvSpPr>
          <p:cNvPr id="73" name="PlaceHolder 2"/>
          <p:cNvSpPr>
            <a:spLocks noGrp="1"/>
          </p:cNvSpPr>
          <p:nvPr>
            <p:ph type="body"/>
          </p:nvPr>
        </p:nvSpPr>
        <p:spPr>
          <a:xfrm>
            <a:off x="671917" y="1769400"/>
            <a:ext cx="12099304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  <p:sp>
        <p:nvSpPr>
          <p:cNvPr id="74" name="PlaceHolder 3"/>
          <p:cNvSpPr>
            <a:spLocks noGrp="1"/>
          </p:cNvSpPr>
          <p:nvPr>
            <p:ph type="body"/>
          </p:nvPr>
        </p:nvSpPr>
        <p:spPr>
          <a:xfrm>
            <a:off x="671917" y="4060440"/>
            <a:ext cx="12099304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671917" y="301680"/>
            <a:ext cx="12099304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5870" b="0" strike="noStrike" spc="-1">
              <a:latin typeface="Arial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 type="body"/>
          </p:nvPr>
        </p:nvSpPr>
        <p:spPr>
          <a:xfrm>
            <a:off x="671917" y="1769400"/>
            <a:ext cx="5904126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  <p:sp>
        <p:nvSpPr>
          <p:cNvPr id="77" name="PlaceHolder 3"/>
          <p:cNvSpPr>
            <a:spLocks noGrp="1"/>
          </p:cNvSpPr>
          <p:nvPr>
            <p:ph type="body"/>
          </p:nvPr>
        </p:nvSpPr>
        <p:spPr>
          <a:xfrm>
            <a:off x="6871897" y="1769400"/>
            <a:ext cx="5904126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  <p:sp>
        <p:nvSpPr>
          <p:cNvPr id="78" name="PlaceHolder 4"/>
          <p:cNvSpPr>
            <a:spLocks noGrp="1"/>
          </p:cNvSpPr>
          <p:nvPr>
            <p:ph type="body"/>
          </p:nvPr>
        </p:nvSpPr>
        <p:spPr>
          <a:xfrm>
            <a:off x="671917" y="4060440"/>
            <a:ext cx="5904126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  <p:sp>
        <p:nvSpPr>
          <p:cNvPr id="79" name="PlaceHolder 5"/>
          <p:cNvSpPr>
            <a:spLocks noGrp="1"/>
          </p:cNvSpPr>
          <p:nvPr>
            <p:ph type="body"/>
          </p:nvPr>
        </p:nvSpPr>
        <p:spPr>
          <a:xfrm>
            <a:off x="6871897" y="4060440"/>
            <a:ext cx="5904126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PlaceHolder 1"/>
          <p:cNvSpPr>
            <a:spLocks noGrp="1"/>
          </p:cNvSpPr>
          <p:nvPr>
            <p:ph type="title"/>
          </p:nvPr>
        </p:nvSpPr>
        <p:spPr>
          <a:xfrm>
            <a:off x="671917" y="301680"/>
            <a:ext cx="12099304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5870" b="0" strike="noStrike" spc="-1">
              <a:latin typeface="Arial"/>
            </a:endParaRPr>
          </a:p>
        </p:txBody>
      </p:sp>
      <p:sp>
        <p:nvSpPr>
          <p:cNvPr id="81" name="PlaceHolder 2"/>
          <p:cNvSpPr>
            <a:spLocks noGrp="1"/>
          </p:cNvSpPr>
          <p:nvPr>
            <p:ph type="body"/>
          </p:nvPr>
        </p:nvSpPr>
        <p:spPr>
          <a:xfrm>
            <a:off x="671917" y="1769400"/>
            <a:ext cx="389558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  <p:sp>
        <p:nvSpPr>
          <p:cNvPr id="82" name="PlaceHolder 3"/>
          <p:cNvSpPr>
            <a:spLocks noGrp="1"/>
          </p:cNvSpPr>
          <p:nvPr>
            <p:ph type="body"/>
          </p:nvPr>
        </p:nvSpPr>
        <p:spPr>
          <a:xfrm>
            <a:off x="4762972" y="1769400"/>
            <a:ext cx="389558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  <p:sp>
        <p:nvSpPr>
          <p:cNvPr id="83" name="PlaceHolder 4"/>
          <p:cNvSpPr>
            <a:spLocks noGrp="1"/>
          </p:cNvSpPr>
          <p:nvPr>
            <p:ph type="body"/>
          </p:nvPr>
        </p:nvSpPr>
        <p:spPr>
          <a:xfrm>
            <a:off x="8853547" y="1769400"/>
            <a:ext cx="389558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  <p:sp>
        <p:nvSpPr>
          <p:cNvPr id="84" name="PlaceHolder 5"/>
          <p:cNvSpPr>
            <a:spLocks noGrp="1"/>
          </p:cNvSpPr>
          <p:nvPr>
            <p:ph type="body"/>
          </p:nvPr>
        </p:nvSpPr>
        <p:spPr>
          <a:xfrm>
            <a:off x="671917" y="4060440"/>
            <a:ext cx="389558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  <p:sp>
        <p:nvSpPr>
          <p:cNvPr id="85" name="PlaceHolder 6"/>
          <p:cNvSpPr>
            <a:spLocks noGrp="1"/>
          </p:cNvSpPr>
          <p:nvPr>
            <p:ph type="body"/>
          </p:nvPr>
        </p:nvSpPr>
        <p:spPr>
          <a:xfrm>
            <a:off x="4762972" y="4060440"/>
            <a:ext cx="389558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  <p:sp>
        <p:nvSpPr>
          <p:cNvPr id="86" name="PlaceHolder 7"/>
          <p:cNvSpPr>
            <a:spLocks noGrp="1"/>
          </p:cNvSpPr>
          <p:nvPr>
            <p:ph type="body"/>
          </p:nvPr>
        </p:nvSpPr>
        <p:spPr>
          <a:xfrm>
            <a:off x="8853547" y="4060440"/>
            <a:ext cx="389558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5984398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671917" y="301680"/>
            <a:ext cx="12099304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5870" b="0" strike="noStrike" spc="-1" dirty="0">
              <a:latin typeface="Arial"/>
            </a:endParaRPr>
          </a:p>
        </p:txBody>
      </p:sp>
      <p:sp>
        <p:nvSpPr>
          <p:cNvPr id="52" name="PlaceHolder 2"/>
          <p:cNvSpPr>
            <a:spLocks noGrp="1"/>
          </p:cNvSpPr>
          <p:nvPr>
            <p:ph type="subTitle"/>
          </p:nvPr>
        </p:nvSpPr>
        <p:spPr>
          <a:xfrm>
            <a:off x="671917" y="1769400"/>
            <a:ext cx="12099304" cy="43858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269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95FAAF5C-0594-C44B-BD59-B870A3C8F7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8758" y="233098"/>
            <a:ext cx="12231155" cy="7701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6B839780-D1E2-3A4D-B78F-369F9C616A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8758" y="1258273"/>
            <a:ext cx="13010147" cy="55922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3671044F-F3E7-6B4A-9F14-7438A8D49B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8758" y="233098"/>
            <a:ext cx="12231155" cy="7701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1ADEE5CD-D64C-6546-AC7E-38DEE38900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8758" y="1258273"/>
            <a:ext cx="6433511" cy="55922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4AFB6ED2-7986-CB44-9F85-C4304B1EA403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858000" y="1258272"/>
            <a:ext cx="6433511" cy="55922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>
              <a:buFont typeface="Arial" panose="020B0604020202020204" pitchFamily="34" charset="0"/>
              <a:buChar char="•"/>
              <a:defRPr sz="3600"/>
            </a:lvl1pPr>
            <a:lvl2pPr marL="952851" indent="-342900">
              <a:buFont typeface="Arial" panose="020B0604020202020204" pitchFamily="34" charset="0"/>
              <a:buChar char="•"/>
              <a:defRPr sz="3200"/>
            </a:lvl2pPr>
            <a:lvl3pPr marL="1562801" indent="-342900">
              <a:buFont typeface="Arial" panose="020B0604020202020204" pitchFamily="34" charset="0"/>
              <a:buChar char="•"/>
              <a:defRPr sz="2800"/>
            </a:lvl3pPr>
            <a:lvl4pPr marL="2172752" indent="-342900">
              <a:buFont typeface="Arial" panose="020B0604020202020204" pitchFamily="34" charset="0"/>
              <a:buChar char="•"/>
              <a:defRPr/>
            </a:lvl4pPr>
            <a:lvl5pPr marL="2782702" indent="-342900">
              <a:buFont typeface="Arial" panose="020B0604020202020204" pitchFamily="34" charset="0"/>
              <a:buChar char="•"/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title"/>
          </p:nvPr>
        </p:nvSpPr>
        <p:spPr>
          <a:xfrm>
            <a:off x="671917" y="301680"/>
            <a:ext cx="12099304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587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subTitle"/>
          </p:nvPr>
        </p:nvSpPr>
        <p:spPr>
          <a:xfrm>
            <a:off x="671917" y="301680"/>
            <a:ext cx="12099304" cy="58536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269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title"/>
          </p:nvPr>
        </p:nvSpPr>
        <p:spPr>
          <a:xfrm>
            <a:off x="671917" y="301680"/>
            <a:ext cx="12099304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5870" b="0" strike="noStrike" spc="-1">
              <a:latin typeface="Arial"/>
            </a:endParaRPr>
          </a:p>
        </p:txBody>
      </p:sp>
      <p:sp>
        <p:nvSpPr>
          <p:cNvPr id="61" name="PlaceHolder 2"/>
          <p:cNvSpPr>
            <a:spLocks noGrp="1"/>
          </p:cNvSpPr>
          <p:nvPr>
            <p:ph type="body"/>
          </p:nvPr>
        </p:nvSpPr>
        <p:spPr>
          <a:xfrm>
            <a:off x="671917" y="1769400"/>
            <a:ext cx="5904126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  <p:sp>
        <p:nvSpPr>
          <p:cNvPr id="62" name="PlaceHolder 3"/>
          <p:cNvSpPr>
            <a:spLocks noGrp="1"/>
          </p:cNvSpPr>
          <p:nvPr>
            <p:ph type="body"/>
          </p:nvPr>
        </p:nvSpPr>
        <p:spPr>
          <a:xfrm>
            <a:off x="6871897" y="1769400"/>
            <a:ext cx="5904126" cy="4385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  <p:sp>
        <p:nvSpPr>
          <p:cNvPr id="63" name="PlaceHolder 4"/>
          <p:cNvSpPr>
            <a:spLocks noGrp="1"/>
          </p:cNvSpPr>
          <p:nvPr>
            <p:ph type="body"/>
          </p:nvPr>
        </p:nvSpPr>
        <p:spPr>
          <a:xfrm>
            <a:off x="671917" y="4060440"/>
            <a:ext cx="5904126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671917" y="301680"/>
            <a:ext cx="12099304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5870" b="0" strike="noStrike" spc="-1"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671917" y="1769400"/>
            <a:ext cx="5904126" cy="4385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6871897" y="1769400"/>
            <a:ext cx="5904126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  <p:sp>
        <p:nvSpPr>
          <p:cNvPr id="67" name="PlaceHolder 4"/>
          <p:cNvSpPr>
            <a:spLocks noGrp="1"/>
          </p:cNvSpPr>
          <p:nvPr>
            <p:ph type="body"/>
          </p:nvPr>
        </p:nvSpPr>
        <p:spPr>
          <a:xfrm>
            <a:off x="6871897" y="4060440"/>
            <a:ext cx="5904126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laceHolder 1"/>
          <p:cNvSpPr>
            <a:spLocks noGrp="1"/>
          </p:cNvSpPr>
          <p:nvPr>
            <p:ph type="title"/>
          </p:nvPr>
        </p:nvSpPr>
        <p:spPr>
          <a:xfrm>
            <a:off x="671917" y="301680"/>
            <a:ext cx="12099304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5870" b="0" strike="noStrike" spc="-1">
              <a:latin typeface="Arial"/>
            </a:endParaRPr>
          </a:p>
        </p:txBody>
      </p:sp>
      <p:sp>
        <p:nvSpPr>
          <p:cNvPr id="69" name="PlaceHolder 2"/>
          <p:cNvSpPr>
            <a:spLocks noGrp="1"/>
          </p:cNvSpPr>
          <p:nvPr>
            <p:ph type="body"/>
          </p:nvPr>
        </p:nvSpPr>
        <p:spPr>
          <a:xfrm>
            <a:off x="671917" y="1769400"/>
            <a:ext cx="5904126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  <p:sp>
        <p:nvSpPr>
          <p:cNvPr id="70" name="PlaceHolder 3"/>
          <p:cNvSpPr>
            <a:spLocks noGrp="1"/>
          </p:cNvSpPr>
          <p:nvPr>
            <p:ph type="body"/>
          </p:nvPr>
        </p:nvSpPr>
        <p:spPr>
          <a:xfrm>
            <a:off x="6871897" y="1769400"/>
            <a:ext cx="5904126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  <p:sp>
        <p:nvSpPr>
          <p:cNvPr id="71" name="PlaceHolder 4"/>
          <p:cNvSpPr>
            <a:spLocks noGrp="1"/>
          </p:cNvSpPr>
          <p:nvPr>
            <p:ph type="body"/>
          </p:nvPr>
        </p:nvSpPr>
        <p:spPr>
          <a:xfrm>
            <a:off x="671917" y="4060440"/>
            <a:ext cx="12099304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4269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CustomShape 1"/>
          <p:cNvSpPr/>
          <p:nvPr/>
        </p:nvSpPr>
        <p:spPr>
          <a:xfrm>
            <a:off x="11284262" y="529200"/>
            <a:ext cx="2438400" cy="22752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4" name="CustomShape 2"/>
          <p:cNvSpPr/>
          <p:nvPr/>
        </p:nvSpPr>
        <p:spPr>
          <a:xfrm>
            <a:off x="0" y="7497000"/>
            <a:ext cx="5225005" cy="4571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0071" tIns="60035" rIns="120071" bIns="60035" anchor="ctr"/>
          <a:lstStyle/>
          <a:p>
            <a:pPr>
              <a:lnSpc>
                <a:spcPct val="100000"/>
              </a:lnSpc>
            </a:pPr>
            <a:r>
              <a:rPr lang="en-US" sz="1601" b="0" strike="noStrike" spc="-1" dirty="0">
                <a:latin typeface="+mn-lt"/>
              </a:rPr>
              <a:t>SoLID pre-R&amp;D Review, August 7</a:t>
            </a:r>
            <a:r>
              <a:rPr lang="en-US" sz="1601" b="0" strike="noStrike" spc="-1" baseline="30000" dirty="0">
                <a:latin typeface="+mn-lt"/>
              </a:rPr>
              <a:t>th</a:t>
            </a:r>
            <a:r>
              <a:rPr lang="en-US" sz="1601" b="0" strike="noStrike" spc="-1" dirty="0">
                <a:latin typeface="+mn-lt"/>
              </a:rPr>
              <a:t> 2020 </a:t>
            </a:r>
          </a:p>
          <a:p>
            <a:pPr>
              <a:lnSpc>
                <a:spcPct val="100000"/>
              </a:lnSpc>
            </a:pPr>
            <a:endParaRPr lang="en-US" sz="1601" b="0" strike="noStrike" spc="-1" dirty="0">
              <a:solidFill>
                <a:srgbClr val="8B8B8B"/>
              </a:solidFill>
              <a:latin typeface="+mn-lt"/>
              <a:ea typeface="+mn-ea"/>
            </a:endParaRPr>
          </a:p>
        </p:txBody>
      </p:sp>
      <p:sp>
        <p:nvSpPr>
          <p:cNvPr id="46" name="Line 3"/>
          <p:cNvSpPr/>
          <p:nvPr/>
        </p:nvSpPr>
        <p:spPr>
          <a:xfrm>
            <a:off x="25415" y="187380"/>
            <a:ext cx="13419123" cy="360"/>
          </a:xfrm>
          <a:prstGeom prst="line">
            <a:avLst/>
          </a:prstGeom>
          <a:ln w="57240">
            <a:solidFill>
              <a:srgbClr val="0000CC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7" name="CustomShape 4"/>
          <p:cNvSpPr/>
          <p:nvPr/>
        </p:nvSpPr>
        <p:spPr>
          <a:xfrm>
            <a:off x="11859122" y="7222680"/>
            <a:ext cx="1585416" cy="426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0071" tIns="60035" rIns="120071" bIns="60035"/>
          <a:lstStyle/>
          <a:p>
            <a:pPr algn="r">
              <a:lnSpc>
                <a:spcPct val="100000"/>
              </a:lnSpc>
            </a:pPr>
            <a:fld id="{E5A7A15B-02D0-41ED-9139-A073FCB61FC1}" type="slidenum">
              <a:rPr lang="en-US" sz="1868" b="0" strike="noStrike" spc="-1">
                <a:latin typeface="ARiel"/>
              </a:rPr>
              <a:t>‹#›</a:t>
            </a:fld>
            <a:endParaRPr lang="en-US" sz="1868" b="0" strike="noStrike" spc="-1" dirty="0">
              <a:latin typeface="Arial"/>
            </a:endParaRPr>
          </a:p>
        </p:txBody>
      </p:sp>
      <p:pic>
        <p:nvPicPr>
          <p:cNvPr id="50" name="Picture 49"/>
          <p:cNvPicPr>
            <a:picLocks noChangeAspect="1"/>
          </p:cNvPicPr>
          <p:nvPr/>
        </p:nvPicPr>
        <p:blipFill>
          <a:blip r:embed="rId15"/>
          <a:stretch/>
        </p:blipFill>
        <p:spPr>
          <a:xfrm>
            <a:off x="9417792" y="7013333"/>
            <a:ext cx="1271473" cy="544917"/>
          </a:xfrm>
          <a:prstGeom prst="rect">
            <a:avLst/>
          </a:prstGeom>
          <a:ln>
            <a:noFill/>
          </a:ln>
        </p:spPr>
      </p:pic>
      <p:pic>
        <p:nvPicPr>
          <p:cNvPr id="10" name="Picture 6">
            <a:extLst>
              <a:ext uri="{FF2B5EF4-FFF2-40B4-BE49-F238E27FC236}">
                <a16:creationId xmlns:a16="http://schemas.microsoft.com/office/drawing/2014/main" id="{E4C8F157-96BC-B74D-B7B3-E1C7E39FF1FB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/>
        </p:blipFill>
        <p:spPr>
          <a:xfrm>
            <a:off x="10856876" y="7013334"/>
            <a:ext cx="2035246" cy="661271"/>
          </a:xfrm>
          <a:prstGeom prst="rect">
            <a:avLst/>
          </a:prstGeom>
          <a:ln>
            <a:noFill/>
          </a:ln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B064B7-4D77-934A-86E7-189ADA5B1E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8758" y="233098"/>
            <a:ext cx="12231155" cy="7701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557EAED-BE83-0C41-BA6D-384BD90DB5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88758" y="1258273"/>
            <a:ext cx="13010147" cy="55922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</p:sldLayoutIdLst>
  <p:txStyles>
    <p:titleStyle>
      <a:lvl1pPr algn="l" defTabSz="1219901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76331" indent="-432248" algn="l" defTabSz="1219901" rtl="0" eaLnBrk="1" latinLnBrk="0" hangingPunct="1">
        <a:lnSpc>
          <a:spcPct val="90000"/>
        </a:lnSpc>
        <a:spcBef>
          <a:spcPts val="1890"/>
        </a:spcBef>
        <a:buClr>
          <a:srgbClr val="000000"/>
        </a:buClr>
        <a:buSzPct val="45000"/>
        <a:buFont typeface="Wingdings" charset="2"/>
        <a:buChar char="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926" indent="-304975" algn="l" defTabSz="1219901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876" indent="-304975" algn="l" defTabSz="1219901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34827" indent="-304975" algn="l" defTabSz="1219901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744777" indent="-304975" algn="l" defTabSz="1219901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3354728" indent="-304975" algn="l" defTabSz="1219901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3964678" indent="-304975" algn="l" defTabSz="1219901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4574629" indent="-304975" algn="l" defTabSz="1219901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1" kern="1200">
          <a:solidFill>
            <a:schemeClr val="tx1"/>
          </a:solidFill>
          <a:latin typeface="+mn-lt"/>
          <a:ea typeface="+mn-ea"/>
          <a:cs typeface="+mn-cs"/>
        </a:defRPr>
      </a:lvl8pPr>
      <a:lvl9pPr marL="5184579" indent="-304975" algn="l" defTabSz="1219901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901" rtl="0" eaLnBrk="1" latinLnBrk="0" hangingPunct="1">
        <a:defRPr sz="2401" kern="1200">
          <a:solidFill>
            <a:schemeClr val="tx1"/>
          </a:solidFill>
          <a:latin typeface="+mn-lt"/>
          <a:ea typeface="+mn-ea"/>
          <a:cs typeface="+mn-cs"/>
        </a:defRPr>
      </a:lvl1pPr>
      <a:lvl2pPr marL="609951" algn="l" defTabSz="1219901" rtl="0" eaLnBrk="1" latinLnBrk="0" hangingPunct="1">
        <a:defRPr sz="2401" kern="1200">
          <a:solidFill>
            <a:schemeClr val="tx1"/>
          </a:solidFill>
          <a:latin typeface="+mn-lt"/>
          <a:ea typeface="+mn-ea"/>
          <a:cs typeface="+mn-cs"/>
        </a:defRPr>
      </a:lvl2pPr>
      <a:lvl3pPr marL="1219901" algn="l" defTabSz="1219901" rtl="0" eaLnBrk="1" latinLnBrk="0" hangingPunct="1">
        <a:defRPr sz="2401" kern="1200">
          <a:solidFill>
            <a:schemeClr val="tx1"/>
          </a:solidFill>
          <a:latin typeface="+mn-lt"/>
          <a:ea typeface="+mn-ea"/>
          <a:cs typeface="+mn-cs"/>
        </a:defRPr>
      </a:lvl3pPr>
      <a:lvl4pPr marL="1829852" algn="l" defTabSz="1219901" rtl="0" eaLnBrk="1" latinLnBrk="0" hangingPunct="1">
        <a:defRPr sz="2401" kern="1200">
          <a:solidFill>
            <a:schemeClr val="tx1"/>
          </a:solidFill>
          <a:latin typeface="+mn-lt"/>
          <a:ea typeface="+mn-ea"/>
          <a:cs typeface="+mn-cs"/>
        </a:defRPr>
      </a:lvl4pPr>
      <a:lvl5pPr marL="2439802" algn="l" defTabSz="1219901" rtl="0" eaLnBrk="1" latinLnBrk="0" hangingPunct="1">
        <a:defRPr sz="2401" kern="1200">
          <a:solidFill>
            <a:schemeClr val="tx1"/>
          </a:solidFill>
          <a:latin typeface="+mn-lt"/>
          <a:ea typeface="+mn-ea"/>
          <a:cs typeface="+mn-cs"/>
        </a:defRPr>
      </a:lvl5pPr>
      <a:lvl6pPr marL="3049753" algn="l" defTabSz="1219901" rtl="0" eaLnBrk="1" latinLnBrk="0" hangingPunct="1">
        <a:defRPr sz="2401" kern="1200">
          <a:solidFill>
            <a:schemeClr val="tx1"/>
          </a:solidFill>
          <a:latin typeface="+mn-lt"/>
          <a:ea typeface="+mn-ea"/>
          <a:cs typeface="+mn-cs"/>
        </a:defRPr>
      </a:lvl6pPr>
      <a:lvl7pPr marL="3659703" algn="l" defTabSz="1219901" rtl="0" eaLnBrk="1" latinLnBrk="0" hangingPunct="1">
        <a:defRPr sz="2401" kern="1200">
          <a:solidFill>
            <a:schemeClr val="tx1"/>
          </a:solidFill>
          <a:latin typeface="+mn-lt"/>
          <a:ea typeface="+mn-ea"/>
          <a:cs typeface="+mn-cs"/>
        </a:defRPr>
      </a:lvl7pPr>
      <a:lvl8pPr marL="4269654" algn="l" defTabSz="1219901" rtl="0" eaLnBrk="1" latinLnBrk="0" hangingPunct="1">
        <a:defRPr sz="2401" kern="1200">
          <a:solidFill>
            <a:schemeClr val="tx1"/>
          </a:solidFill>
          <a:latin typeface="+mn-lt"/>
          <a:ea typeface="+mn-ea"/>
          <a:cs typeface="+mn-cs"/>
        </a:defRPr>
      </a:lvl8pPr>
      <a:lvl9pPr marL="4879604" algn="l" defTabSz="1219901" rtl="0" eaLnBrk="1" latinLnBrk="0" hangingPunct="1">
        <a:defRPr sz="24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Picture 88"/>
          <p:cNvPicPr/>
          <p:nvPr/>
        </p:nvPicPr>
        <p:blipFill>
          <a:blip r:embed="rId2"/>
          <a:stretch/>
        </p:blipFill>
        <p:spPr>
          <a:xfrm>
            <a:off x="103261" y="331004"/>
            <a:ext cx="9125868" cy="4257233"/>
          </a:xfrm>
          <a:prstGeom prst="rect">
            <a:avLst/>
          </a:prstGeom>
          <a:ln>
            <a:noFill/>
          </a:ln>
        </p:spPr>
      </p:pic>
      <p:sp>
        <p:nvSpPr>
          <p:cNvPr id="87" name="CustomShape 1"/>
          <p:cNvSpPr/>
          <p:nvPr/>
        </p:nvSpPr>
        <p:spPr>
          <a:xfrm>
            <a:off x="5823284" y="489100"/>
            <a:ext cx="7363328" cy="1449496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0071" tIns="60035" rIns="120071" bIns="60035"/>
          <a:lstStyle/>
          <a:p>
            <a:pPr>
              <a:lnSpc>
                <a:spcPct val="100000"/>
              </a:lnSpc>
            </a:pPr>
            <a:r>
              <a:rPr lang="en-US" sz="4269" spc="-1" dirty="0" err="1">
                <a:solidFill>
                  <a:srgbClr val="000000"/>
                </a:solidFill>
                <a:latin typeface="ARial"/>
                <a:ea typeface="DejaVu Sans"/>
              </a:rPr>
              <a:t>SoLID</a:t>
            </a:r>
            <a:r>
              <a:rPr lang="en-US" sz="4269" spc="-1" dirty="0">
                <a:solidFill>
                  <a:srgbClr val="000000"/>
                </a:solidFill>
                <a:latin typeface="ARial"/>
                <a:ea typeface="DejaVu Sans"/>
              </a:rPr>
              <a:t> DAQ test stand status</a:t>
            </a:r>
            <a:endParaRPr lang="en-US" sz="4269" spc="-1" dirty="0">
              <a:latin typeface="Arial"/>
            </a:endParaRPr>
          </a:p>
        </p:txBody>
      </p:sp>
      <p:sp>
        <p:nvSpPr>
          <p:cNvPr id="88" name="CustomShape 2"/>
          <p:cNvSpPr/>
          <p:nvPr/>
        </p:nvSpPr>
        <p:spPr>
          <a:xfrm>
            <a:off x="593151" y="4490344"/>
            <a:ext cx="4604965" cy="2784684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>
              <a:lnSpc>
                <a:spcPct val="100000"/>
              </a:lnSpc>
            </a:pPr>
            <a:r>
              <a:rPr lang="en-US" sz="2668" spc="-1" dirty="0">
                <a:solidFill>
                  <a:srgbClr val="666666"/>
                </a:solidFill>
                <a:latin typeface="ARial"/>
                <a:ea typeface="DejaVu Sans"/>
              </a:rPr>
              <a:t>Hanjie Liu</a:t>
            </a:r>
            <a:endParaRPr lang="en-US" sz="2668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en-US" sz="2668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401" spc="-1" dirty="0">
                <a:solidFill>
                  <a:srgbClr val="666666"/>
                </a:solidFill>
                <a:latin typeface="ARial"/>
                <a:ea typeface="DejaVu Sans"/>
              </a:rPr>
              <a:t>Data acquisition working group</a:t>
            </a:r>
            <a:endParaRPr lang="en-US" sz="2401" spc="-1" dirty="0">
              <a:latin typeface="Arial"/>
            </a:endParaRPr>
          </a:p>
          <a:p>
            <a:r>
              <a:rPr lang="en-US" sz="2400" spc="-1" dirty="0">
                <a:solidFill>
                  <a:srgbClr val="666666"/>
                </a:solidFill>
                <a:latin typeface="ARial"/>
                <a:ea typeface="DejaVu Sans"/>
              </a:rPr>
              <a:t>University of Massachusetts - Amherst</a:t>
            </a:r>
            <a:endParaRPr lang="en-US" sz="2401" spc="-1" dirty="0" err="1">
              <a:latin typeface="Arial"/>
            </a:endParaRPr>
          </a:p>
          <a:p>
            <a:pPr>
              <a:lnSpc>
                <a:spcPct val="100000"/>
              </a:lnSpc>
            </a:pPr>
            <a:endParaRPr lang="en-US" sz="2401" spc="-1" dirty="0">
              <a:latin typeface="Arial"/>
            </a:endParaRPr>
          </a:p>
        </p:txBody>
      </p:sp>
      <p:sp>
        <p:nvSpPr>
          <p:cNvPr id="90" name="CustomShape 3"/>
          <p:cNvSpPr/>
          <p:nvPr/>
        </p:nvSpPr>
        <p:spPr>
          <a:xfrm>
            <a:off x="1463905" y="1595194"/>
            <a:ext cx="2561352" cy="147731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0071" tIns="60035" rIns="120071" bIns="60035"/>
          <a:lstStyle/>
          <a:p>
            <a:pPr>
              <a:lnSpc>
                <a:spcPct val="100000"/>
              </a:lnSpc>
            </a:pPr>
            <a:r>
              <a:rPr lang="en-US" sz="3202" spc="-1" dirty="0">
                <a:solidFill>
                  <a:srgbClr val="000000"/>
                </a:solidFill>
                <a:latin typeface="ARial"/>
              </a:rPr>
              <a:t>Data Acquisition</a:t>
            </a:r>
            <a:endParaRPr lang="en-US" sz="3202" spc="-1" dirty="0">
              <a:latin typeface="Arial"/>
            </a:endParaRPr>
          </a:p>
        </p:txBody>
      </p:sp>
      <p:sp>
        <p:nvSpPr>
          <p:cNvPr id="91" name="CustomShape 4"/>
          <p:cNvSpPr/>
          <p:nvPr/>
        </p:nvSpPr>
        <p:spPr>
          <a:xfrm>
            <a:off x="6961230" y="2339634"/>
            <a:ext cx="5846492" cy="222851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0071" tIns="60035" rIns="120071" bIns="60035"/>
          <a:lstStyle/>
          <a:p>
            <a:pPr algn="ctr">
              <a:lnSpc>
                <a:spcPct val="100000"/>
              </a:lnSpc>
            </a:pPr>
            <a:r>
              <a:rPr lang="en-US" sz="2135" spc="-1" dirty="0">
                <a:solidFill>
                  <a:srgbClr val="000000"/>
                </a:solidFill>
                <a:latin typeface="ARial"/>
                <a:ea typeface="ＭＳ Ｐゴシック"/>
              </a:rPr>
              <a:t>Jefferson Lab SoLID Pre-R&amp;D Review</a:t>
            </a:r>
            <a:endParaRPr lang="en-US" sz="2135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en-US" sz="2135" spc="-1" dirty="0">
                <a:solidFill>
                  <a:srgbClr val="000000"/>
                </a:solidFill>
                <a:latin typeface="ARial"/>
                <a:ea typeface="ＭＳ Ｐゴシック"/>
              </a:rPr>
              <a:t>August 7th, 2020</a:t>
            </a:r>
            <a:endParaRPr lang="en-US" sz="2135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en-US" sz="2135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en-US" sz="2135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en-US" sz="2135" spc="-1" dirty="0">
              <a:latin typeface="Arial"/>
            </a:endParaRPr>
          </a:p>
        </p:txBody>
      </p:sp>
      <p:pic>
        <p:nvPicPr>
          <p:cNvPr id="92" name="Picture 4"/>
          <p:cNvPicPr/>
          <p:nvPr/>
        </p:nvPicPr>
        <p:blipFill>
          <a:blip r:embed="rId3"/>
          <a:stretch/>
        </p:blipFill>
        <p:spPr>
          <a:xfrm>
            <a:off x="6392574" y="7073750"/>
            <a:ext cx="2836555" cy="474520"/>
          </a:xfrm>
          <a:prstGeom prst="rect">
            <a:avLst/>
          </a:prstGeom>
          <a:ln>
            <a:noFill/>
          </a:ln>
        </p:spPr>
      </p:pic>
      <p:pic>
        <p:nvPicPr>
          <p:cNvPr id="93" name="Picture 26"/>
          <p:cNvPicPr/>
          <p:nvPr/>
        </p:nvPicPr>
        <p:blipFill>
          <a:blip r:embed="rId4"/>
          <a:stretch/>
        </p:blipFill>
        <p:spPr>
          <a:xfrm>
            <a:off x="5231248" y="7073750"/>
            <a:ext cx="906775" cy="608519"/>
          </a:xfrm>
          <a:prstGeom prst="rect">
            <a:avLst/>
          </a:prstGeom>
          <a:ln>
            <a:noFill/>
          </a:ln>
        </p:spPr>
      </p:pic>
      <p:pic>
        <p:nvPicPr>
          <p:cNvPr id="94" name="Picture 93"/>
          <p:cNvPicPr/>
          <p:nvPr/>
        </p:nvPicPr>
        <p:blipFill>
          <a:blip r:embed="rId5"/>
          <a:stretch/>
        </p:blipFill>
        <p:spPr>
          <a:xfrm>
            <a:off x="8391034" y="3982203"/>
            <a:ext cx="3076216" cy="1488399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2CB308-B727-41C0-87A3-519A4C3191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E000FD8-9433-4034-8CA3-6D688313A792}"/>
              </a:ext>
            </a:extLst>
          </p:cNvPr>
          <p:cNvSpPr>
            <a:spLocks noGrp="1"/>
          </p:cNvSpPr>
          <p:nvPr>
            <p:ph type="subTitle"/>
          </p:nvPr>
        </p:nvSpPr>
        <p:spPr>
          <a:xfrm>
            <a:off x="671917" y="1308224"/>
            <a:ext cx="12099304" cy="4385880"/>
          </a:xfrm>
        </p:spPr>
        <p:txBody>
          <a:bodyPr>
            <a:normAutofit/>
          </a:bodyPr>
          <a:lstStyle/>
          <a:p>
            <a:pPr marL="571500" indent="-571500">
              <a:buFont typeface="Arial"/>
              <a:buChar char="•"/>
            </a:pPr>
            <a:r>
              <a:rPr lang="en-US">
                <a:latin typeface="Aparajita"/>
              </a:rPr>
              <a:t>UMASS test stand setup and goals</a:t>
            </a:r>
            <a:endParaRPr lang="en-US" dirty="0">
              <a:latin typeface="Aparajita"/>
            </a:endParaRPr>
          </a:p>
          <a:p>
            <a:pPr marL="571500" indent="-571500">
              <a:buFont typeface="Arial"/>
              <a:buChar char="•"/>
            </a:pPr>
            <a:r>
              <a:rPr lang="en-US">
                <a:latin typeface="Aparajita"/>
              </a:rPr>
              <a:t>Compton setup and performance</a:t>
            </a:r>
          </a:p>
          <a:p>
            <a:pPr marL="571500" indent="-571500">
              <a:buFont typeface="Arial"/>
              <a:buChar char="•"/>
            </a:pPr>
            <a:r>
              <a:rPr lang="en-US" dirty="0">
                <a:latin typeface="Aparajita"/>
              </a:rPr>
              <a:t>Conclusion</a:t>
            </a:r>
          </a:p>
        </p:txBody>
      </p:sp>
    </p:spTree>
    <p:extLst>
      <p:ext uri="{BB962C8B-B14F-4D97-AF65-F5344CB8AC3E}">
        <p14:creationId xmlns:p14="http://schemas.microsoft.com/office/powerpoint/2010/main" val="2581399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E76A6C-AEC7-4C09-8979-AC10A15CCE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5924" y="63140"/>
            <a:ext cx="12099304" cy="1262520"/>
          </a:xfrm>
        </p:spPr>
        <p:txBody>
          <a:bodyPr/>
          <a:lstStyle/>
          <a:p>
            <a:r>
              <a:rPr lang="en-US" dirty="0"/>
              <a:t>Work Plan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88453D43-9C6A-4321-A241-250063CE9F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882101"/>
            <a:ext cx="11798214" cy="6019631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152C4EA-0FE8-4E05-95FA-48B36F5AA210}"/>
              </a:ext>
            </a:extLst>
          </p:cNvPr>
          <p:cNvSpPr/>
          <p:nvPr/>
        </p:nvSpPr>
        <p:spPr>
          <a:xfrm>
            <a:off x="680632" y="5314899"/>
            <a:ext cx="12242159" cy="1777117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ECA0EE5-EBDA-4CD4-95E3-1C88FBA49A73}"/>
              </a:ext>
            </a:extLst>
          </p:cNvPr>
          <p:cNvSpPr txBox="1"/>
          <p:nvPr/>
        </p:nvSpPr>
        <p:spPr>
          <a:xfrm>
            <a:off x="9795143" y="5804515"/>
            <a:ext cx="3026030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800" dirty="0">
                <a:solidFill>
                  <a:srgbClr val="0070C0"/>
                </a:solidFill>
                <a:latin typeface="Aparajita"/>
              </a:rPr>
              <a:t>UMASS DAQ stand</a:t>
            </a:r>
          </a:p>
        </p:txBody>
      </p:sp>
    </p:spTree>
    <p:extLst>
      <p:ext uri="{BB962C8B-B14F-4D97-AF65-F5344CB8AC3E}">
        <p14:creationId xmlns:p14="http://schemas.microsoft.com/office/powerpoint/2010/main" val="31665708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97A8D0-9993-41E0-A489-96676A08BD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UMASS test stand setup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34473DF-91C2-4D07-8814-D63E9A089AF3}"/>
              </a:ext>
            </a:extLst>
          </p:cNvPr>
          <p:cNvSpPr/>
          <p:nvPr/>
        </p:nvSpPr>
        <p:spPr>
          <a:xfrm>
            <a:off x="1446854" y="1425940"/>
            <a:ext cx="656222" cy="1756923"/>
          </a:xfrm>
          <a:prstGeom prst="rect">
            <a:avLst/>
          </a:prstGeom>
          <a:noFill/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CACE270-6BE1-4D65-81FF-03171DEFE833}"/>
              </a:ext>
            </a:extLst>
          </p:cNvPr>
          <p:cNvSpPr txBox="1"/>
          <p:nvPr/>
        </p:nvSpPr>
        <p:spPr>
          <a:xfrm>
            <a:off x="1582965" y="2078624"/>
            <a:ext cx="389649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/>
              <a:t>TI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0109A47-3FFF-4879-814F-382CE39E87CE}"/>
              </a:ext>
            </a:extLst>
          </p:cNvPr>
          <p:cNvSpPr/>
          <p:nvPr/>
        </p:nvSpPr>
        <p:spPr>
          <a:xfrm>
            <a:off x="2102739" y="1425939"/>
            <a:ext cx="656222" cy="1756923"/>
          </a:xfrm>
          <a:prstGeom prst="rect">
            <a:avLst/>
          </a:prstGeom>
          <a:noFill/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8D625E-C700-4B94-BF3E-B65F12F90017}"/>
              </a:ext>
            </a:extLst>
          </p:cNvPr>
          <p:cNvSpPr txBox="1"/>
          <p:nvPr/>
        </p:nvSpPr>
        <p:spPr>
          <a:xfrm>
            <a:off x="2188294" y="2078623"/>
            <a:ext cx="531064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/>
              <a:t>SD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2E71501-9DB9-4AC7-81ED-DBA693625B4A}"/>
              </a:ext>
            </a:extLst>
          </p:cNvPr>
          <p:cNvSpPr/>
          <p:nvPr/>
        </p:nvSpPr>
        <p:spPr>
          <a:xfrm>
            <a:off x="2758377" y="1425938"/>
            <a:ext cx="656222" cy="1756923"/>
          </a:xfrm>
          <a:prstGeom prst="rect">
            <a:avLst/>
          </a:prstGeom>
          <a:noFill/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1FE9D73-1339-4975-8275-5EBB8D237C21}"/>
              </a:ext>
            </a:extLst>
          </p:cNvPr>
          <p:cNvSpPr/>
          <p:nvPr/>
        </p:nvSpPr>
        <p:spPr>
          <a:xfrm>
            <a:off x="3413767" y="1425937"/>
            <a:ext cx="656222" cy="1756923"/>
          </a:xfrm>
          <a:prstGeom prst="rect">
            <a:avLst/>
          </a:prstGeom>
          <a:noFill/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115105A-954D-444B-B66A-76CD47914239}"/>
              </a:ext>
            </a:extLst>
          </p:cNvPr>
          <p:cNvSpPr txBox="1"/>
          <p:nvPr/>
        </p:nvSpPr>
        <p:spPr>
          <a:xfrm>
            <a:off x="2914606" y="1705023"/>
            <a:ext cx="349245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/>
              <a:t>FADC</a:t>
            </a:r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C87FE96-2CF4-4696-B2F9-D3011BAA5017}"/>
              </a:ext>
            </a:extLst>
          </p:cNvPr>
          <p:cNvSpPr txBox="1"/>
          <p:nvPr/>
        </p:nvSpPr>
        <p:spPr>
          <a:xfrm>
            <a:off x="3581224" y="1876678"/>
            <a:ext cx="329043" cy="9233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/>
              <a:t>VTP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2E8E75E-E0D3-437E-888A-FCDAF7B62211}"/>
              </a:ext>
            </a:extLst>
          </p:cNvPr>
          <p:cNvSpPr/>
          <p:nvPr/>
        </p:nvSpPr>
        <p:spPr>
          <a:xfrm>
            <a:off x="5250735" y="1436034"/>
            <a:ext cx="656222" cy="1756923"/>
          </a:xfrm>
          <a:prstGeom prst="rect">
            <a:avLst/>
          </a:prstGeom>
          <a:noFill/>
          <a:ln>
            <a:solidFill>
              <a:schemeClr val="bg2">
                <a:lumMod val="1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8E5FBA6-C20D-452F-8AAD-B361E36ED604}"/>
              </a:ext>
            </a:extLst>
          </p:cNvPr>
          <p:cNvSpPr txBox="1"/>
          <p:nvPr/>
        </p:nvSpPr>
        <p:spPr>
          <a:xfrm>
            <a:off x="5408028" y="1432398"/>
            <a:ext cx="329043" cy="175432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/>
              <a:t>VETROC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DA65A8E-752E-4626-A98E-5CDCEEC5DEC3}"/>
              </a:ext>
            </a:extLst>
          </p:cNvPr>
          <p:cNvSpPr txBox="1"/>
          <p:nvPr/>
        </p:nvSpPr>
        <p:spPr>
          <a:xfrm>
            <a:off x="8007251" y="1543470"/>
            <a:ext cx="4955336" cy="138499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800">
                <a:latin typeface="Aparajita"/>
              </a:rPr>
              <a:t>PVDIS:  ECal, Cherenkov           FADC</a:t>
            </a:r>
          </a:p>
          <a:p>
            <a:r>
              <a:rPr lang="en-US" sz="2800">
                <a:latin typeface="Aparajita"/>
              </a:rPr>
              <a:t>SIDIS:    ECal               FADC; </a:t>
            </a:r>
            <a:endParaRPr lang="en-US" sz="2800" dirty="0">
              <a:latin typeface="Aparajita"/>
            </a:endParaRPr>
          </a:p>
          <a:p>
            <a:r>
              <a:rPr lang="en-US" sz="2800">
                <a:latin typeface="Aparajita"/>
              </a:rPr>
              <a:t>               MRPC           VETROC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7044CBD-C3AA-4D91-A55A-4E1522B744D8}"/>
              </a:ext>
            </a:extLst>
          </p:cNvPr>
          <p:cNvSpPr/>
          <p:nvPr/>
        </p:nvSpPr>
        <p:spPr>
          <a:xfrm>
            <a:off x="6006641" y="1436033"/>
            <a:ext cx="1040062" cy="1756923"/>
          </a:xfrm>
          <a:prstGeom prst="rect">
            <a:avLst/>
          </a:prstGeom>
          <a:noFill/>
          <a:ln>
            <a:solidFill>
              <a:schemeClr val="bg2">
                <a:lumMod val="1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3F4A9E4-DCAA-4076-B674-5DF25DD52D85}"/>
              </a:ext>
            </a:extLst>
          </p:cNvPr>
          <p:cNvSpPr txBox="1"/>
          <p:nvPr/>
        </p:nvSpPr>
        <p:spPr>
          <a:xfrm>
            <a:off x="6008698" y="1888290"/>
            <a:ext cx="1329049" cy="9233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/>
              <a:t>GEM interface board</a:t>
            </a:r>
            <a:endParaRPr lang="en-US" dirty="0"/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19277826-1BB6-4998-A38F-D3782C4010B4}"/>
              </a:ext>
            </a:extLst>
          </p:cNvPr>
          <p:cNvCxnSpPr/>
          <p:nvPr/>
        </p:nvCxnSpPr>
        <p:spPr>
          <a:xfrm>
            <a:off x="11204495" y="1769246"/>
            <a:ext cx="409347" cy="5645"/>
          </a:xfrm>
          <a:prstGeom prst="straightConnector1">
            <a:avLst/>
          </a:prstGeom>
          <a:ln w="12700">
            <a:solidFill>
              <a:schemeClr val="bg2">
                <a:lumMod val="1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F8689AFB-94B9-41A6-8CC2-361366DA9904}"/>
              </a:ext>
            </a:extLst>
          </p:cNvPr>
          <p:cNvCxnSpPr>
            <a:cxnSpLocks/>
          </p:cNvCxnSpPr>
          <p:nvPr/>
        </p:nvCxnSpPr>
        <p:spPr>
          <a:xfrm>
            <a:off x="10132302" y="2173136"/>
            <a:ext cx="409347" cy="5645"/>
          </a:xfrm>
          <a:prstGeom prst="straightConnector1">
            <a:avLst/>
          </a:prstGeom>
          <a:ln w="12700">
            <a:solidFill>
              <a:schemeClr val="bg2">
                <a:lumMod val="1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5441E26F-4450-432A-8A2F-9CCBB07C67D8}"/>
              </a:ext>
            </a:extLst>
          </p:cNvPr>
          <p:cNvCxnSpPr>
            <a:cxnSpLocks/>
          </p:cNvCxnSpPr>
          <p:nvPr/>
        </p:nvCxnSpPr>
        <p:spPr>
          <a:xfrm>
            <a:off x="10152398" y="2617416"/>
            <a:ext cx="409347" cy="5645"/>
          </a:xfrm>
          <a:prstGeom prst="straightConnector1">
            <a:avLst/>
          </a:prstGeom>
          <a:ln w="12700">
            <a:solidFill>
              <a:schemeClr val="bg2">
                <a:lumMod val="1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itle 1">
            <a:extLst>
              <a:ext uri="{FF2B5EF4-FFF2-40B4-BE49-F238E27FC236}">
                <a16:creationId xmlns:a16="http://schemas.microsoft.com/office/drawing/2014/main" id="{DAD967F6-0F4C-4821-A3B9-0FF95258550B}"/>
              </a:ext>
            </a:extLst>
          </p:cNvPr>
          <p:cNvSpPr txBox="1">
            <a:spLocks/>
          </p:cNvSpPr>
          <p:nvPr/>
        </p:nvSpPr>
        <p:spPr>
          <a:xfrm>
            <a:off x="804115" y="3230827"/>
            <a:ext cx="12099304" cy="126252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1219901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/>
              </a:rPr>
              <a:t>Goal of the test stand</a:t>
            </a:r>
          </a:p>
        </p:txBody>
      </p:sp>
      <p:sp>
        <p:nvSpPr>
          <p:cNvPr id="26" name="Subtitle 2">
            <a:extLst>
              <a:ext uri="{FF2B5EF4-FFF2-40B4-BE49-F238E27FC236}">
                <a16:creationId xmlns:a16="http://schemas.microsoft.com/office/drawing/2014/main" id="{BDCED60A-6801-4C44-AD72-456135FB5D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412" y="4495661"/>
            <a:ext cx="12099304" cy="2103898"/>
          </a:xfrm>
        </p:spPr>
        <p:txBody>
          <a:bodyPr>
            <a:normAutofit fontScale="90000"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800">
                <a:latin typeface="Aparajita"/>
              </a:rPr>
              <a:t>Test the performance of the FADC fast readout thought the VXS backplane in terms of deadtime and rate capabilities</a:t>
            </a:r>
            <a:endParaRPr lang="en-US"/>
          </a:p>
          <a:p>
            <a:pPr marL="571500" indent="-571500">
              <a:buFont typeface="Arial"/>
              <a:buChar char="•"/>
            </a:pPr>
            <a:r>
              <a:rPr lang="en-US" sz="2800">
                <a:latin typeface="Aparajita"/>
              </a:rPr>
              <a:t>Develop FADC based calorimeter trigger for PVDIS</a:t>
            </a:r>
          </a:p>
          <a:p>
            <a:pPr marL="571500" indent="-571500">
              <a:buFont typeface="Arial"/>
              <a:buChar char="•"/>
            </a:pPr>
            <a:r>
              <a:rPr lang="en-US" sz="2800">
                <a:latin typeface="Aparajita"/>
              </a:rPr>
              <a:t>Test the PVDIS trigger consisting of a coincidence between the Cherenkov and Calrimeter trigger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800" dirty="0">
                <a:latin typeface="Aparajita"/>
              </a:rPr>
              <a:t>Study effect of dead time on measurement of full system FADC + GEM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800" dirty="0">
                <a:latin typeface="Aparajita"/>
              </a:rPr>
              <a:t>Check pedestal width and ability to measure asymmetries at the ppm level required for PVDIS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68BB0249-C5B7-4407-BB65-0D17E10E6CD6}"/>
              </a:ext>
            </a:extLst>
          </p:cNvPr>
          <p:cNvSpPr/>
          <p:nvPr/>
        </p:nvSpPr>
        <p:spPr>
          <a:xfrm>
            <a:off x="4072534" y="1425940"/>
            <a:ext cx="1040062" cy="1756923"/>
          </a:xfrm>
          <a:prstGeom prst="rect">
            <a:avLst/>
          </a:prstGeom>
          <a:noFill/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28F6E2E-7873-4B03-9B2F-32058D5110D5}"/>
              </a:ext>
            </a:extLst>
          </p:cNvPr>
          <p:cNvSpPr txBox="1"/>
          <p:nvPr/>
        </p:nvSpPr>
        <p:spPr>
          <a:xfrm>
            <a:off x="4178291" y="2018039"/>
            <a:ext cx="995713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/>
              <a:t>Helicity board</a:t>
            </a: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FFE4E8D2-4720-434B-B838-6B85CB43103C}"/>
              </a:ext>
            </a:extLst>
          </p:cNvPr>
          <p:cNvSpPr/>
          <p:nvPr/>
        </p:nvSpPr>
        <p:spPr>
          <a:xfrm>
            <a:off x="8338710" y="3185890"/>
            <a:ext cx="2434011" cy="979434"/>
          </a:xfrm>
          <a:prstGeom prst="ellipse">
            <a:avLst/>
          </a:prstGeom>
          <a:solidFill>
            <a:srgbClr val="0070C0">
              <a:alpha val="33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rgbClr val="0070C0"/>
                </a:solidFill>
                <a:latin typeface="Abadi"/>
              </a:rPr>
              <a:t>TO BE DONE</a:t>
            </a:r>
          </a:p>
        </p:txBody>
      </p:sp>
    </p:spTree>
    <p:extLst>
      <p:ext uri="{BB962C8B-B14F-4D97-AF65-F5344CB8AC3E}">
        <p14:creationId xmlns:p14="http://schemas.microsoft.com/office/powerpoint/2010/main" val="21931158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Electron detector DAQ"/>
          <p:cNvSpPr txBox="1"/>
          <p:nvPr/>
        </p:nvSpPr>
        <p:spPr>
          <a:xfrm>
            <a:off x="270171" y="401277"/>
            <a:ext cx="6814893" cy="5490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8009" tIns="28009" rIns="28009" bIns="28009" anchor="ctr">
            <a:spAutoFit/>
          </a:bodyPr>
          <a:lstStyle>
            <a:lvl1pPr>
              <a:defRPr b="1"/>
            </a:lvl1pPr>
          </a:lstStyle>
          <a:p>
            <a:r>
              <a:rPr lang="en-US" sz="3200"/>
              <a:t>Compton DAQ setup during CREX</a:t>
            </a:r>
          </a:p>
        </p:txBody>
      </p:sp>
      <p:sp>
        <p:nvSpPr>
          <p:cNvPr id="164" name="Rectangle"/>
          <p:cNvSpPr/>
          <p:nvPr/>
        </p:nvSpPr>
        <p:spPr>
          <a:xfrm>
            <a:off x="2324508" y="2288000"/>
            <a:ext cx="548721" cy="1826433"/>
          </a:xfrm>
          <a:prstGeom prst="rect">
            <a:avLst/>
          </a:prstGeom>
          <a:ln w="28575">
            <a:solidFill>
              <a:srgbClr val="000000"/>
            </a:solidFill>
            <a:miter lim="400000"/>
          </a:ln>
        </p:spPr>
        <p:txBody>
          <a:bodyPr lIns="28009" tIns="28009" rIns="28009" bIns="28009" anchor="ctr"/>
          <a:lstStyle/>
          <a:p>
            <a:pPr algn="ctr" defTabSz="455181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764"/>
          </a:p>
        </p:txBody>
      </p:sp>
      <p:sp>
        <p:nvSpPr>
          <p:cNvPr id="168" name="FADC"/>
          <p:cNvSpPr txBox="1"/>
          <p:nvPr/>
        </p:nvSpPr>
        <p:spPr>
          <a:xfrm>
            <a:off x="2498095" y="2613889"/>
            <a:ext cx="274404" cy="11645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8009" tIns="28009" rIns="28009" bIns="28009" anchor="ctr">
            <a:spAutoFit/>
          </a:bodyPr>
          <a:lstStyle/>
          <a:p>
            <a:r>
              <a:rPr dirty="0"/>
              <a:t>FADC</a:t>
            </a:r>
            <a:endParaRPr lang="en-US" dirty="0"/>
          </a:p>
        </p:txBody>
      </p:sp>
      <p:sp>
        <p:nvSpPr>
          <p:cNvPr id="172" name="Line"/>
          <p:cNvSpPr/>
          <p:nvPr/>
        </p:nvSpPr>
        <p:spPr>
          <a:xfrm>
            <a:off x="2282279" y="1954769"/>
            <a:ext cx="198745" cy="289705"/>
          </a:xfrm>
          <a:prstGeom prst="line">
            <a:avLst/>
          </a:prstGeom>
          <a:ln w="25400">
            <a:solidFill>
              <a:srgbClr val="000000"/>
            </a:solidFill>
            <a:miter lim="400000"/>
            <a:tailEnd type="triangle"/>
          </a:ln>
        </p:spPr>
        <p:txBody>
          <a:bodyPr lIns="28009" tIns="28009" rIns="28009" bIns="28009" anchor="ctr"/>
          <a:lstStyle/>
          <a:p>
            <a:endParaRPr sz="993"/>
          </a:p>
        </p:txBody>
      </p:sp>
      <p:sp>
        <p:nvSpPr>
          <p:cNvPr id="173" name="photon calorimeter signal, helicity"/>
          <p:cNvSpPr txBox="1"/>
          <p:nvPr/>
        </p:nvSpPr>
        <p:spPr>
          <a:xfrm>
            <a:off x="1193627" y="1399205"/>
            <a:ext cx="1728411" cy="6721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8009" tIns="28009" rIns="28009" bIns="28009" anchor="ctr">
            <a:spAutoFit/>
          </a:bodyPr>
          <a:lstStyle>
            <a:lvl1pPr algn="just">
              <a:defRPr sz="3700"/>
            </a:lvl1pPr>
          </a:lstStyle>
          <a:p>
            <a:r>
              <a:rPr sz="2000" dirty="0">
                <a:latin typeface="Aparajita"/>
              </a:rPr>
              <a:t>photon calorimeter signal, helicity</a:t>
            </a:r>
            <a:endParaRPr lang="en-US" sz="2000" dirty="0">
              <a:latin typeface="Aparajita"/>
            </a:endParaRPr>
          </a:p>
        </p:txBody>
      </p:sp>
      <p:sp>
        <p:nvSpPr>
          <p:cNvPr id="174" name="Line"/>
          <p:cNvSpPr/>
          <p:nvPr/>
        </p:nvSpPr>
        <p:spPr>
          <a:xfrm flipH="1">
            <a:off x="4228994" y="1881927"/>
            <a:ext cx="40403" cy="376280"/>
          </a:xfrm>
          <a:prstGeom prst="line">
            <a:avLst/>
          </a:prstGeom>
          <a:ln w="25400">
            <a:solidFill>
              <a:srgbClr val="000000"/>
            </a:solidFill>
            <a:miter lim="400000"/>
            <a:tailEnd type="triangle"/>
          </a:ln>
        </p:spPr>
        <p:txBody>
          <a:bodyPr lIns="28009" tIns="28009" rIns="28009" bIns="28009" anchor="ctr"/>
          <a:lstStyle/>
          <a:p>
            <a:endParaRPr sz="993"/>
          </a:p>
        </p:txBody>
      </p:sp>
      <p:sp>
        <p:nvSpPr>
          <p:cNvPr id="175" name="electron detector strip timing"/>
          <p:cNvSpPr txBox="1"/>
          <p:nvPr/>
        </p:nvSpPr>
        <p:spPr>
          <a:xfrm>
            <a:off x="3688440" y="1102720"/>
            <a:ext cx="1463457" cy="6923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8009" tIns="28009" rIns="28009" bIns="28009" anchor="ctr">
            <a:spAutoFit/>
          </a:bodyPr>
          <a:lstStyle>
            <a:lvl1pPr algn="just">
              <a:defRPr sz="3700"/>
            </a:lvl1pPr>
          </a:lstStyle>
          <a:p>
            <a:r>
              <a:rPr sz="2000" dirty="0">
                <a:latin typeface="Aparajita"/>
              </a:rPr>
              <a:t>electron detector strip timing</a:t>
            </a:r>
            <a:endParaRPr lang="en-US" sz="2000" dirty="0">
              <a:latin typeface="Aparajita"/>
            </a:endParaRPr>
          </a:p>
        </p:txBody>
      </p:sp>
      <p:sp>
        <p:nvSpPr>
          <p:cNvPr id="176" name="Line"/>
          <p:cNvSpPr/>
          <p:nvPr/>
        </p:nvSpPr>
        <p:spPr>
          <a:xfrm>
            <a:off x="6216831" y="1672322"/>
            <a:ext cx="1" cy="536632"/>
          </a:xfrm>
          <a:prstGeom prst="line">
            <a:avLst/>
          </a:prstGeom>
          <a:ln w="25400">
            <a:solidFill>
              <a:srgbClr val="000000"/>
            </a:solidFill>
            <a:miter lim="400000"/>
            <a:tailEnd type="triangle"/>
          </a:ln>
        </p:spPr>
        <p:txBody>
          <a:bodyPr lIns="28009" tIns="28009" rIns="28009" bIns="28009" anchor="ctr"/>
          <a:lstStyle/>
          <a:p>
            <a:endParaRPr sz="993"/>
          </a:p>
        </p:txBody>
      </p:sp>
      <p:sp>
        <p:nvSpPr>
          <p:cNvPr id="177" name="BCM, Cavity power"/>
          <p:cNvSpPr txBox="1"/>
          <p:nvPr/>
        </p:nvSpPr>
        <p:spPr>
          <a:xfrm>
            <a:off x="5300729" y="1196612"/>
            <a:ext cx="1731196" cy="3704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8009" tIns="28009" rIns="28009" bIns="28009" anchor="ctr">
            <a:spAutoFit/>
          </a:bodyPr>
          <a:lstStyle>
            <a:lvl1pPr algn="just">
              <a:defRPr sz="3700"/>
            </a:lvl1pPr>
          </a:lstStyle>
          <a:p>
            <a:r>
              <a:rPr sz="2000" dirty="0">
                <a:latin typeface="Aparajita"/>
              </a:rPr>
              <a:t>BCM, Cavity power</a:t>
            </a:r>
            <a:endParaRPr lang="en-US" sz="2000" dirty="0">
              <a:latin typeface="Aparajita"/>
            </a:endParaRPr>
          </a:p>
        </p:txBody>
      </p:sp>
      <p:sp>
        <p:nvSpPr>
          <p:cNvPr id="178" name="Line"/>
          <p:cNvSpPr/>
          <p:nvPr/>
        </p:nvSpPr>
        <p:spPr>
          <a:xfrm>
            <a:off x="8811105" y="1612005"/>
            <a:ext cx="86336" cy="554595"/>
          </a:xfrm>
          <a:prstGeom prst="line">
            <a:avLst/>
          </a:prstGeom>
          <a:ln w="25400">
            <a:solidFill>
              <a:srgbClr val="000000"/>
            </a:solidFill>
            <a:miter lim="400000"/>
            <a:tailEnd type="triangle"/>
          </a:ln>
        </p:spPr>
        <p:txBody>
          <a:bodyPr lIns="28009" tIns="28009" rIns="28009" bIns="28009" anchor="ctr"/>
          <a:lstStyle/>
          <a:p>
            <a:endParaRPr sz="993"/>
          </a:p>
        </p:txBody>
      </p:sp>
      <p:sp>
        <p:nvSpPr>
          <p:cNvPr id="179" name="trigger from VTP, MPS"/>
          <p:cNvSpPr txBox="1"/>
          <p:nvPr/>
        </p:nvSpPr>
        <p:spPr>
          <a:xfrm>
            <a:off x="7718109" y="1069853"/>
            <a:ext cx="2075944" cy="3704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8009" tIns="28009" rIns="28009" bIns="28009" anchor="ctr">
            <a:spAutoFit/>
          </a:bodyPr>
          <a:lstStyle>
            <a:lvl1pPr algn="just">
              <a:defRPr sz="3700"/>
            </a:lvl1pPr>
          </a:lstStyle>
          <a:p>
            <a:r>
              <a:rPr sz="2000" dirty="0">
                <a:latin typeface="Aparajita"/>
              </a:rPr>
              <a:t>trigger from VTP, MPS</a:t>
            </a:r>
            <a:endParaRPr lang="en-US" sz="2000" dirty="0">
              <a:latin typeface="Aparajita"/>
            </a:endParaRPr>
          </a:p>
        </p:txBody>
      </p:sp>
      <p:sp>
        <p:nvSpPr>
          <p:cNvPr id="189" name="Connection Line"/>
          <p:cNvSpPr/>
          <p:nvPr/>
        </p:nvSpPr>
        <p:spPr>
          <a:xfrm>
            <a:off x="2681764" y="4374896"/>
            <a:ext cx="5556575" cy="18764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000" extrusionOk="0">
                <a:moveTo>
                  <a:pt x="21600" y="20959"/>
                </a:moveTo>
                <a:cubicBezTo>
                  <a:pt x="10971" y="21600"/>
                  <a:pt x="3771" y="14614"/>
                  <a:pt x="0" y="0"/>
                </a:cubicBezTo>
              </a:path>
            </a:pathLst>
          </a:custGeom>
          <a:ln w="25400">
            <a:solidFill>
              <a:srgbClr val="000000"/>
            </a:solidFill>
            <a:custDash>
              <a:ds d="200000" sp="200000"/>
            </a:custDash>
            <a:miter lim="400000"/>
            <a:headEnd type="triangle"/>
          </a:ln>
        </p:spPr>
        <p:txBody>
          <a:bodyPr/>
          <a:lstStyle/>
          <a:p>
            <a:endParaRPr sz="993"/>
          </a:p>
        </p:txBody>
      </p:sp>
      <p:sp>
        <p:nvSpPr>
          <p:cNvPr id="190" name="Connection Line"/>
          <p:cNvSpPr/>
          <p:nvPr/>
        </p:nvSpPr>
        <p:spPr>
          <a:xfrm>
            <a:off x="4316302" y="4264450"/>
            <a:ext cx="3893402" cy="18130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10164" y="19601"/>
                  <a:pt x="2964" y="12401"/>
                  <a:pt x="0" y="0"/>
                </a:cubicBezTo>
              </a:path>
            </a:pathLst>
          </a:custGeom>
          <a:ln w="25400">
            <a:solidFill>
              <a:srgbClr val="000000"/>
            </a:solidFill>
            <a:custDash>
              <a:ds d="200000" sp="200000"/>
            </a:custDash>
            <a:miter lim="400000"/>
            <a:headEnd type="triangle"/>
          </a:ln>
        </p:spPr>
        <p:txBody>
          <a:bodyPr/>
          <a:lstStyle/>
          <a:p>
            <a:endParaRPr sz="993"/>
          </a:p>
        </p:txBody>
      </p:sp>
      <p:sp>
        <p:nvSpPr>
          <p:cNvPr id="184" name="Line"/>
          <p:cNvSpPr/>
          <p:nvPr/>
        </p:nvSpPr>
        <p:spPr>
          <a:xfrm>
            <a:off x="7199489" y="2319729"/>
            <a:ext cx="1213559" cy="3520319"/>
          </a:xfrm>
          <a:prstGeom prst="line">
            <a:avLst/>
          </a:prstGeom>
          <a:ln w="25400">
            <a:solidFill>
              <a:srgbClr val="000000"/>
            </a:solidFill>
            <a:miter lim="400000"/>
            <a:tailEnd type="triangle"/>
          </a:ln>
        </p:spPr>
        <p:txBody>
          <a:bodyPr lIns="28009" tIns="28009" rIns="28009" bIns="28009" anchor="ctr"/>
          <a:lstStyle/>
          <a:p>
            <a:endParaRPr sz="993"/>
          </a:p>
        </p:txBody>
      </p:sp>
      <p:sp>
        <p:nvSpPr>
          <p:cNvPr id="185" name="VTP (VXS-Trigger-Processor) get all the front-end boards information through the VXS crate. FPGA program trigger"/>
          <p:cNvSpPr txBox="1"/>
          <p:nvPr/>
        </p:nvSpPr>
        <p:spPr>
          <a:xfrm>
            <a:off x="458836" y="5261053"/>
            <a:ext cx="3459737" cy="131844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8009" tIns="28009" rIns="28009" bIns="28009" anchor="ctr">
            <a:spAutoFit/>
          </a:bodyPr>
          <a:lstStyle>
            <a:lvl1pPr>
              <a:defRPr sz="3800"/>
            </a:lvl1pPr>
          </a:lstStyle>
          <a:p>
            <a:r>
              <a:rPr sz="2050" dirty="0">
                <a:latin typeface="Aparajita"/>
              </a:rPr>
              <a:t>VTP (VXS-Trigger-Processor) get all the front-end boards information through the VXS crate. FPGA program trigger</a:t>
            </a:r>
          </a:p>
        </p:txBody>
      </p:sp>
      <p:sp>
        <p:nvSpPr>
          <p:cNvPr id="191" name="Connection Line"/>
          <p:cNvSpPr/>
          <p:nvPr/>
        </p:nvSpPr>
        <p:spPr>
          <a:xfrm>
            <a:off x="9240427" y="2823464"/>
            <a:ext cx="452268" cy="24322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6564" h="21600" extrusionOk="0">
                <a:moveTo>
                  <a:pt x="0" y="21600"/>
                </a:moveTo>
                <a:cubicBezTo>
                  <a:pt x="18810" y="15143"/>
                  <a:pt x="21600" y="7943"/>
                  <a:pt x="8369" y="0"/>
                </a:cubicBezTo>
              </a:path>
            </a:pathLst>
          </a:custGeom>
          <a:ln w="25400">
            <a:solidFill>
              <a:srgbClr val="000000"/>
            </a:solidFill>
            <a:miter lim="400000"/>
            <a:tailEnd type="triangle"/>
          </a:ln>
        </p:spPr>
        <p:txBody>
          <a:bodyPr/>
          <a:lstStyle/>
          <a:p>
            <a:endParaRPr sz="993"/>
          </a:p>
        </p:txBody>
      </p:sp>
      <p:sp>
        <p:nvSpPr>
          <p:cNvPr id="187" name="generate trigger"/>
          <p:cNvSpPr txBox="1"/>
          <p:nvPr/>
        </p:nvSpPr>
        <p:spPr>
          <a:xfrm>
            <a:off x="9894868" y="3596177"/>
            <a:ext cx="2232582" cy="3704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8009" tIns="28009" rIns="28009" bIns="28009" anchor="ctr">
            <a:spAutoFit/>
          </a:bodyPr>
          <a:lstStyle>
            <a:lvl1pPr algn="just">
              <a:defRPr sz="3700"/>
            </a:lvl1pPr>
          </a:lstStyle>
          <a:p>
            <a:r>
              <a:rPr sz="2040"/>
              <a:t>generate trigger</a:t>
            </a:r>
          </a:p>
        </p:txBody>
      </p:sp>
      <p:sp>
        <p:nvSpPr>
          <p:cNvPr id="188" name="generate trigger…"/>
          <p:cNvSpPr txBox="1"/>
          <p:nvPr/>
        </p:nvSpPr>
        <p:spPr>
          <a:xfrm>
            <a:off x="9372920" y="5303548"/>
            <a:ext cx="3981407" cy="1236375"/>
          </a:xfrm>
          <a:prstGeom prst="rect">
            <a:avLst/>
          </a:prstGeom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8009" tIns="28009" rIns="28009" bIns="28009" anchor="ctr">
            <a:spAutoFit/>
          </a:bodyPr>
          <a:lstStyle/>
          <a:p>
            <a:pPr marL="287020" indent="-287020">
              <a:spcBef>
                <a:spcPts val="1048"/>
              </a:spcBef>
              <a:buSzPct val="100000"/>
              <a:buAutoNum type="arabicPeriod"/>
              <a:defRPr sz="3700"/>
            </a:pPr>
            <a:r>
              <a:rPr sz="2000" dirty="0">
                <a:latin typeface="Aparajita"/>
              </a:rPr>
              <a:t>generate trigger</a:t>
            </a:r>
            <a:endParaRPr lang="en-US" sz="2000" dirty="0">
              <a:latin typeface="Aparajita"/>
            </a:endParaRPr>
          </a:p>
          <a:p>
            <a:pPr marL="287020" indent="-287020">
              <a:spcBef>
                <a:spcPts val="1048"/>
              </a:spcBef>
              <a:buSzPct val="100000"/>
              <a:buAutoNum type="arabicPeriod"/>
              <a:defRPr sz="3700"/>
            </a:pPr>
            <a:r>
              <a:rPr sz="2000" dirty="0">
                <a:latin typeface="Aparajita"/>
              </a:rPr>
              <a:t>record past helicity information</a:t>
            </a:r>
          </a:p>
          <a:p>
            <a:pPr marL="287020" indent="-287020">
              <a:spcBef>
                <a:spcPts val="1048"/>
              </a:spcBef>
              <a:buSzPct val="100000"/>
              <a:buAutoNum type="arabicPeriod"/>
              <a:defRPr sz="3700"/>
            </a:pPr>
            <a:r>
              <a:rPr sz="2000" dirty="0">
                <a:latin typeface="Aparajita"/>
              </a:rPr>
              <a:t>VETROC scaler and trigger scaler</a:t>
            </a:r>
          </a:p>
        </p:txBody>
      </p:sp>
      <p:sp>
        <p:nvSpPr>
          <p:cNvPr id="28" name="Rectangle">
            <a:extLst>
              <a:ext uri="{FF2B5EF4-FFF2-40B4-BE49-F238E27FC236}">
                <a16:creationId xmlns:a16="http://schemas.microsoft.com/office/drawing/2014/main" id="{5F4683D4-1713-4400-86A2-D086A2318170}"/>
              </a:ext>
            </a:extLst>
          </p:cNvPr>
          <p:cNvSpPr/>
          <p:nvPr/>
        </p:nvSpPr>
        <p:spPr>
          <a:xfrm>
            <a:off x="3979789" y="2358680"/>
            <a:ext cx="548721" cy="1826434"/>
          </a:xfrm>
          <a:prstGeom prst="rect">
            <a:avLst/>
          </a:prstGeom>
          <a:ln w="28575">
            <a:solidFill>
              <a:srgbClr val="000000"/>
            </a:solidFill>
            <a:miter lim="400000"/>
          </a:ln>
        </p:spPr>
        <p:txBody>
          <a:bodyPr lIns="28009" tIns="28009" rIns="28009" bIns="28009" anchor="ctr"/>
          <a:lstStyle/>
          <a:p>
            <a:pPr algn="ctr" defTabSz="455181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764"/>
          </a:p>
        </p:txBody>
      </p:sp>
      <p:sp>
        <p:nvSpPr>
          <p:cNvPr id="29" name="FADC">
            <a:extLst>
              <a:ext uri="{FF2B5EF4-FFF2-40B4-BE49-F238E27FC236}">
                <a16:creationId xmlns:a16="http://schemas.microsoft.com/office/drawing/2014/main" id="{857499C7-61D8-455A-ABE8-118AE00A3EC7}"/>
              </a:ext>
            </a:extLst>
          </p:cNvPr>
          <p:cNvSpPr txBox="1"/>
          <p:nvPr/>
        </p:nvSpPr>
        <p:spPr>
          <a:xfrm>
            <a:off x="4143210" y="2387378"/>
            <a:ext cx="274404" cy="17185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8009" tIns="28009" rIns="28009" bIns="28009" anchor="ctr">
            <a:spAutoFit/>
          </a:bodyPr>
          <a:lstStyle/>
          <a:p>
            <a:r>
              <a:rPr lang="en-US"/>
              <a:t>VETROC</a:t>
            </a:r>
          </a:p>
        </p:txBody>
      </p:sp>
      <p:sp>
        <p:nvSpPr>
          <p:cNvPr id="30" name="Rectangle">
            <a:extLst>
              <a:ext uri="{FF2B5EF4-FFF2-40B4-BE49-F238E27FC236}">
                <a16:creationId xmlns:a16="http://schemas.microsoft.com/office/drawing/2014/main" id="{52294B4D-FD4B-4249-B7EC-8F7196159D90}"/>
              </a:ext>
            </a:extLst>
          </p:cNvPr>
          <p:cNvSpPr/>
          <p:nvPr/>
        </p:nvSpPr>
        <p:spPr>
          <a:xfrm>
            <a:off x="5887142" y="2348582"/>
            <a:ext cx="548721" cy="1826434"/>
          </a:xfrm>
          <a:prstGeom prst="rect">
            <a:avLst/>
          </a:prstGeom>
          <a:ln w="28575">
            <a:solidFill>
              <a:srgbClr val="000000"/>
            </a:solidFill>
            <a:miter lim="400000"/>
          </a:ln>
        </p:spPr>
        <p:txBody>
          <a:bodyPr lIns="28009" tIns="28009" rIns="28009" bIns="28009" anchor="ctr"/>
          <a:lstStyle/>
          <a:p>
            <a:pPr algn="ctr" defTabSz="455181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764"/>
          </a:p>
        </p:txBody>
      </p:sp>
      <p:sp>
        <p:nvSpPr>
          <p:cNvPr id="31" name="FADC">
            <a:extLst>
              <a:ext uri="{FF2B5EF4-FFF2-40B4-BE49-F238E27FC236}">
                <a16:creationId xmlns:a16="http://schemas.microsoft.com/office/drawing/2014/main" id="{3FC1C30B-ADF4-4315-846C-2F7194562225}"/>
              </a:ext>
            </a:extLst>
          </p:cNvPr>
          <p:cNvSpPr txBox="1"/>
          <p:nvPr/>
        </p:nvSpPr>
        <p:spPr>
          <a:xfrm>
            <a:off x="6030299" y="2458060"/>
            <a:ext cx="274404" cy="17185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28009" tIns="28009" rIns="28009" bIns="28009" anchor="ctr">
            <a:spAutoFit/>
          </a:bodyPr>
          <a:lstStyle/>
          <a:p>
            <a:r>
              <a:rPr lang="en-US"/>
              <a:t>SCALER</a:t>
            </a:r>
            <a:endParaRPr lang="en-US" dirty="0"/>
          </a:p>
        </p:txBody>
      </p:sp>
      <p:sp>
        <p:nvSpPr>
          <p:cNvPr id="32" name="Rectangle">
            <a:extLst>
              <a:ext uri="{FF2B5EF4-FFF2-40B4-BE49-F238E27FC236}">
                <a16:creationId xmlns:a16="http://schemas.microsoft.com/office/drawing/2014/main" id="{C5BF4FC6-2847-4E21-9968-F02231C80DED}"/>
              </a:ext>
            </a:extLst>
          </p:cNvPr>
          <p:cNvSpPr/>
          <p:nvPr/>
        </p:nvSpPr>
        <p:spPr>
          <a:xfrm>
            <a:off x="8602241" y="2348580"/>
            <a:ext cx="548721" cy="1826434"/>
          </a:xfrm>
          <a:prstGeom prst="rect">
            <a:avLst/>
          </a:prstGeom>
          <a:ln w="28575">
            <a:solidFill>
              <a:srgbClr val="000000"/>
            </a:solidFill>
            <a:miter lim="400000"/>
          </a:ln>
        </p:spPr>
        <p:txBody>
          <a:bodyPr lIns="28009" tIns="28009" rIns="28009" bIns="28009" anchor="ctr"/>
          <a:lstStyle/>
          <a:p>
            <a:pPr algn="ctr" defTabSz="455181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764"/>
          </a:p>
        </p:txBody>
      </p:sp>
      <p:sp>
        <p:nvSpPr>
          <p:cNvPr id="33" name="FADC">
            <a:extLst>
              <a:ext uri="{FF2B5EF4-FFF2-40B4-BE49-F238E27FC236}">
                <a16:creationId xmlns:a16="http://schemas.microsoft.com/office/drawing/2014/main" id="{7E1998DD-A124-4804-BB99-D88E167BB139}"/>
              </a:ext>
            </a:extLst>
          </p:cNvPr>
          <p:cNvSpPr txBox="1"/>
          <p:nvPr/>
        </p:nvSpPr>
        <p:spPr>
          <a:xfrm>
            <a:off x="8735234" y="3029387"/>
            <a:ext cx="274404" cy="3335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8009" tIns="28009" rIns="28009" bIns="28009" anchor="ctr">
            <a:spAutoFit/>
          </a:bodyPr>
          <a:lstStyle/>
          <a:p>
            <a:r>
              <a:rPr lang="en-US"/>
              <a:t>TI</a:t>
            </a:r>
            <a:endParaRPr lang="en-US" dirty="0"/>
          </a:p>
        </p:txBody>
      </p:sp>
      <p:sp>
        <p:nvSpPr>
          <p:cNvPr id="34" name="Rectangle">
            <a:extLst>
              <a:ext uri="{FF2B5EF4-FFF2-40B4-BE49-F238E27FC236}">
                <a16:creationId xmlns:a16="http://schemas.microsoft.com/office/drawing/2014/main" id="{98E17EFC-2B2E-49CF-9051-65FE0AA52B4B}"/>
              </a:ext>
            </a:extLst>
          </p:cNvPr>
          <p:cNvSpPr/>
          <p:nvPr/>
        </p:nvSpPr>
        <p:spPr>
          <a:xfrm>
            <a:off x="8630023" y="4852702"/>
            <a:ext cx="548721" cy="1826434"/>
          </a:xfrm>
          <a:prstGeom prst="rect">
            <a:avLst/>
          </a:prstGeom>
          <a:ln w="28575">
            <a:solidFill>
              <a:srgbClr val="000000"/>
            </a:solidFill>
            <a:miter lim="400000"/>
          </a:ln>
        </p:spPr>
        <p:txBody>
          <a:bodyPr lIns="28009" tIns="28009" rIns="28009" bIns="28009" anchor="ctr"/>
          <a:lstStyle/>
          <a:p>
            <a:pPr algn="ctr" defTabSz="455181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764"/>
          </a:p>
        </p:txBody>
      </p:sp>
      <p:sp>
        <p:nvSpPr>
          <p:cNvPr id="35" name="FADC">
            <a:extLst>
              <a:ext uri="{FF2B5EF4-FFF2-40B4-BE49-F238E27FC236}">
                <a16:creationId xmlns:a16="http://schemas.microsoft.com/office/drawing/2014/main" id="{72AD0A4A-E5A6-4C83-9E3A-7F572EF19673}"/>
              </a:ext>
            </a:extLst>
          </p:cNvPr>
          <p:cNvSpPr txBox="1"/>
          <p:nvPr/>
        </p:nvSpPr>
        <p:spPr>
          <a:xfrm>
            <a:off x="8813471" y="5256512"/>
            <a:ext cx="274404" cy="8875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28009" tIns="28009" rIns="28009" bIns="28009" anchor="ctr">
            <a:spAutoFit/>
          </a:bodyPr>
          <a:lstStyle/>
          <a:p>
            <a:r>
              <a:rPr lang="en-US"/>
              <a:t>VTP</a:t>
            </a:r>
            <a:endParaRPr lang="en-US" dirty="0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35E8EF9B-B9F8-4EE8-9DC6-6D0532157926}"/>
              </a:ext>
            </a:extLst>
          </p:cNvPr>
          <p:cNvSpPr/>
          <p:nvPr/>
        </p:nvSpPr>
        <p:spPr>
          <a:xfrm>
            <a:off x="10257915" y="1227022"/>
            <a:ext cx="2060271" cy="979434"/>
          </a:xfrm>
          <a:prstGeom prst="ellipse">
            <a:avLst/>
          </a:prstGeom>
          <a:solidFill>
            <a:srgbClr val="C00000">
              <a:alpha val="38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rgbClr val="C00000"/>
                </a:solidFill>
                <a:latin typeface="Abadi"/>
              </a:rPr>
              <a:t> DONE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48C86E-690D-4C51-9DFF-459796A5B6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parajita"/>
              </a:rPr>
              <a:t>Test during CREX in Compton test stand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33BB4D8-5C37-498E-846D-6AB4423FD0E9}"/>
              </a:ext>
            </a:extLst>
          </p:cNvPr>
          <p:cNvSpPr>
            <a:spLocks noGrp="1"/>
          </p:cNvSpPr>
          <p:nvPr>
            <p:ph type="subTitle"/>
          </p:nvPr>
        </p:nvSpPr>
        <p:spPr>
          <a:xfrm>
            <a:off x="591108" y="1361893"/>
            <a:ext cx="12099304" cy="2817498"/>
          </a:xfrm>
        </p:spPr>
        <p:txBody>
          <a:bodyPr>
            <a:normAutofit/>
          </a:bodyPr>
          <a:lstStyle/>
          <a:p>
            <a:pPr marL="571500" indent="-571500">
              <a:buFont typeface="Arial"/>
              <a:buChar char="•"/>
            </a:pPr>
            <a:r>
              <a:rPr lang="en-US" sz="2800" dirty="0">
                <a:latin typeface="Aparajita"/>
              </a:rPr>
              <a:t>Deployed FADC for Compton photon detector and VETROC for electron detector</a:t>
            </a:r>
            <a:endParaRPr lang="en-US" sz="2800">
              <a:latin typeface="Aparajita"/>
            </a:endParaRPr>
          </a:p>
          <a:p>
            <a:pPr marL="571500" indent="-571500">
              <a:buFont typeface="Arial"/>
              <a:buChar char="•"/>
            </a:pPr>
            <a:r>
              <a:rPr lang="en-US" sz="2800" dirty="0">
                <a:latin typeface="Aparajita"/>
              </a:rPr>
              <a:t>Developed helicity scalers for normalization and dead time correction</a:t>
            </a:r>
          </a:p>
          <a:p>
            <a:pPr marL="571500" indent="-571500">
              <a:buFont typeface="Arial"/>
              <a:buChar char="•"/>
            </a:pPr>
            <a:r>
              <a:rPr lang="en-US" sz="2800" dirty="0">
                <a:latin typeface="Aparajita"/>
              </a:rPr>
              <a:t>Implemented delayed helicity recording</a:t>
            </a:r>
          </a:p>
          <a:p>
            <a:pPr marL="571500" indent="-571500">
              <a:buFont typeface="Arial"/>
              <a:buChar char="•"/>
            </a:pPr>
            <a:r>
              <a:rPr lang="en-US" sz="2800" dirty="0">
                <a:latin typeface="Aparajita"/>
              </a:rPr>
              <a:t>Developed basic software for analysis of asymmetries and dead time </a:t>
            </a:r>
          </a:p>
          <a:p>
            <a:pPr marL="571500" indent="-571500">
              <a:buFont typeface="Arial"/>
              <a:buChar char="•"/>
            </a:pPr>
            <a:r>
              <a:rPr lang="en-US" sz="2800" dirty="0">
                <a:latin typeface="Aparajita"/>
              </a:rPr>
              <a:t>Starting observing Compton asymmetries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2F8AA926-16D3-40A8-93F4-EECBA604F056}"/>
              </a:ext>
            </a:extLst>
          </p:cNvPr>
          <p:cNvSpPr/>
          <p:nvPr/>
        </p:nvSpPr>
        <p:spPr>
          <a:xfrm>
            <a:off x="10167005" y="2468985"/>
            <a:ext cx="2060271" cy="979434"/>
          </a:xfrm>
          <a:prstGeom prst="ellipse">
            <a:avLst/>
          </a:prstGeom>
          <a:solidFill>
            <a:srgbClr val="C00000">
              <a:alpha val="38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rgbClr val="C00000"/>
                </a:solidFill>
                <a:latin typeface="Abadi"/>
              </a:rPr>
              <a:t> DONE</a:t>
            </a:r>
          </a:p>
        </p:txBody>
      </p:sp>
    </p:spTree>
    <p:extLst>
      <p:ext uri="{BB962C8B-B14F-4D97-AF65-F5344CB8AC3E}">
        <p14:creationId xmlns:p14="http://schemas.microsoft.com/office/powerpoint/2010/main" val="42086009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755D-CF6F-4140-B976-760784DF75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Deadtime</a:t>
            </a:r>
          </a:p>
        </p:txBody>
      </p:sp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4E6A3E84-112C-4E80-823F-9598C4552EE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13496470"/>
              </p:ext>
            </p:extLst>
          </p:nvPr>
        </p:nvGraphicFramePr>
        <p:xfrm>
          <a:off x="818187" y="4311531"/>
          <a:ext cx="11194328" cy="2564704"/>
        </p:xfrm>
        <a:graphic>
          <a:graphicData uri="http://schemas.openxmlformats.org/drawingml/2006/table">
            <a:tbl>
              <a:tblPr firstRow="1" firstCol="1"/>
              <a:tblGrid>
                <a:gridCol w="24637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24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038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0450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6971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37100">
                <a:tc>
                  <a:txBody>
                    <a:bodyPr/>
                    <a:lstStyle/>
                    <a:p>
                      <a:pPr algn="ctr" defTabSz="914400">
                        <a:tabLst>
                          <a:tab pos="1663700" algn="l"/>
                        </a:tabLst>
                        <a:defRPr sz="3200">
                          <a:sym typeface="Helvetica Neue Medium"/>
                        </a:defRPr>
                      </a:pPr>
                      <a:endParaRPr dirty="0"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algn="ctr" defTabSz="914400">
                        <a:tabLst>
                          <a:tab pos="1663700" algn="l"/>
                        </a:tabLst>
                      </a:pPr>
                      <a:r>
                        <a:rPr sz="2400" dirty="0">
                          <a:latin typeface="Aparajita"/>
                          <a:sym typeface="Helvetica Neue Medium"/>
                        </a:rPr>
                        <a:t>T1 dead time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algn="ctr" defTabSz="914400">
                        <a:tabLst>
                          <a:tab pos="1663700" algn="l"/>
                        </a:tabLst>
                      </a:pPr>
                      <a:r>
                        <a:rPr sz="2400" dirty="0">
                          <a:latin typeface="Aparajita"/>
                          <a:sym typeface="Helvetica Neue Medium"/>
                        </a:rPr>
                        <a:t>error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algn="ctr" defTabSz="914400">
                        <a:tabLst>
                          <a:tab pos="1663700" algn="l"/>
                        </a:tabLst>
                      </a:pPr>
                      <a:r>
                        <a:rPr sz="2400" dirty="0">
                          <a:latin typeface="Aparajita"/>
                          <a:sym typeface="Helvetica Neue Medium"/>
                        </a:rPr>
                        <a:t>T3 dead time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algn="ctr" defTabSz="914400">
                        <a:tabLst>
                          <a:tab pos="1663700" algn="l"/>
                        </a:tabLst>
                      </a:pPr>
                      <a:r>
                        <a:rPr sz="2400" dirty="0">
                          <a:latin typeface="Aparajita"/>
                          <a:sym typeface="Helvetica Neue Medium"/>
                        </a:rPr>
                        <a:t>error</a:t>
                      </a:r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5933">
                <a:tc>
                  <a:txBody>
                    <a:bodyPr/>
                    <a:lstStyle/>
                    <a:p>
                      <a:pPr algn="ctr" defTabSz="914400">
                        <a:tabLst>
                          <a:tab pos="1663700" algn="l"/>
                        </a:tabLst>
                      </a:pPr>
                      <a:r>
                        <a:rPr sz="2400" dirty="0">
                          <a:latin typeface="Aparajita"/>
                          <a:sym typeface="Helvetica Neue Medium"/>
                        </a:rPr>
                        <a:t>laser on, beam&gt;130 </a:t>
                      </a:r>
                      <a:r>
                        <a:rPr sz="2400" err="1">
                          <a:latin typeface="Aparajita"/>
                          <a:sym typeface="Helvetica Neue Medium"/>
                        </a:rPr>
                        <a:t>uA</a:t>
                      </a:r>
                      <a:endParaRPr sz="2400" dirty="0" err="1">
                        <a:latin typeface="Aparajita"/>
                        <a:sym typeface="Helvetica Neue Medium"/>
                      </a:endParaRP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algn="ctr" defTabSz="914400"/>
                      <a:r>
                        <a:rPr sz="2400" dirty="0">
                          <a:latin typeface="Aparajita"/>
                        </a:rPr>
                        <a:t>9.49%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algn="ctr" defTabSz="914400"/>
                      <a:r>
                        <a:rPr sz="2400" dirty="0">
                          <a:latin typeface="Aparajita"/>
                        </a:rPr>
                        <a:t>0.004%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algn="ctr" defTabSz="914400"/>
                      <a:r>
                        <a:rPr sz="2400" dirty="0">
                          <a:latin typeface="Aparajita"/>
                        </a:rPr>
                        <a:t>38.2%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algn="ctr" defTabSz="914400"/>
                      <a:r>
                        <a:rPr sz="2400" dirty="0">
                          <a:latin typeface="Aparajita"/>
                        </a:rPr>
                        <a:t>0.07%</a:t>
                      </a:r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5641">
                <a:tc>
                  <a:txBody>
                    <a:bodyPr/>
                    <a:lstStyle/>
                    <a:p>
                      <a:pPr algn="ctr" defTabSz="914400">
                        <a:tabLst>
                          <a:tab pos="1663700" algn="l"/>
                        </a:tabLst>
                      </a:pPr>
                      <a:r>
                        <a:rPr sz="2400" dirty="0">
                          <a:latin typeface="Aparajita"/>
                          <a:sym typeface="Helvetica Neue Medium"/>
                        </a:rPr>
                        <a:t>laser off, beam&gt;130 </a:t>
                      </a:r>
                      <a:r>
                        <a:rPr sz="2400" err="1">
                          <a:latin typeface="Aparajita"/>
                          <a:sym typeface="Helvetica Neue Medium"/>
                        </a:rPr>
                        <a:t>uA</a:t>
                      </a:r>
                      <a:endParaRPr sz="2400">
                        <a:latin typeface="Aparajita"/>
                        <a:sym typeface="Helvetica Neue Medium"/>
                      </a:endParaRP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algn="ctr" defTabSz="914400"/>
                      <a:r>
                        <a:rPr sz="2400" dirty="0">
                          <a:latin typeface="Aparajita"/>
                        </a:rPr>
                        <a:t>9.06%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algn="ctr" defTabSz="914400"/>
                      <a:r>
                        <a:rPr sz="2400" dirty="0">
                          <a:latin typeface="Aparajita"/>
                        </a:rPr>
                        <a:t>0.005%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algn="ctr" defTabSz="914400"/>
                      <a:r>
                        <a:rPr sz="2400" dirty="0">
                          <a:latin typeface="Aparajita"/>
                        </a:rPr>
                        <a:t>35.1%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algn="ctr" defTabSz="914400"/>
                      <a:r>
                        <a:rPr sz="2400" dirty="0">
                          <a:latin typeface="Aparajita"/>
                        </a:rPr>
                        <a:t>0.2%</a:t>
                      </a:r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26030">
                <a:tc>
                  <a:txBody>
                    <a:bodyPr/>
                    <a:lstStyle/>
                    <a:p>
                      <a:pPr algn="ctr" defTabSz="914400">
                        <a:tabLst>
                          <a:tab pos="1663700" algn="l"/>
                        </a:tabLst>
                      </a:pPr>
                      <a:r>
                        <a:rPr sz="2400" dirty="0">
                          <a:latin typeface="Aparajita"/>
                          <a:sym typeface="Helvetica Neue Medium"/>
                        </a:rPr>
                        <a:t>beam off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algn="ctr" defTabSz="914400"/>
                      <a:r>
                        <a:rPr sz="2400" dirty="0">
                          <a:latin typeface="Aparajita"/>
                        </a:rPr>
                        <a:t>8.77%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algn="ctr" defTabSz="914400"/>
                      <a:r>
                        <a:rPr sz="2400" dirty="0">
                          <a:latin typeface="Aparajita"/>
                        </a:rPr>
                        <a:t>0.008%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algn="ctr" defTabSz="914400"/>
                      <a:r>
                        <a:rPr sz="2400" dirty="0">
                          <a:latin typeface="Aparajita"/>
                        </a:rPr>
                        <a:t>17.2%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algn="ctr" defTabSz="914400"/>
                      <a:r>
                        <a:rPr sz="2400" dirty="0">
                          <a:latin typeface="Aparajita"/>
                        </a:rPr>
                        <a:t>3.6%</a:t>
                      </a:r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3" name="Picture 3" descr="rate_vtp.png">
            <a:extLst>
              <a:ext uri="{FF2B5EF4-FFF2-40B4-BE49-F238E27FC236}">
                <a16:creationId xmlns:a16="http://schemas.microsoft.com/office/drawing/2014/main" id="{0B1E24DE-31E9-4289-A772-2F4D3CC7E8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525" y="842936"/>
            <a:ext cx="7002549" cy="303337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3F51F15-AAA7-4B2C-AFDD-41EF89BE2103}"/>
              </a:ext>
            </a:extLst>
          </p:cNvPr>
          <p:cNvSpPr txBox="1"/>
          <p:nvPr/>
        </p:nvSpPr>
        <p:spPr>
          <a:xfrm>
            <a:off x="1112565" y="1563664"/>
            <a:ext cx="3470477" cy="147732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>
                <a:latin typeface="Aparajita"/>
                <a:ea typeface="+mn-lt"/>
                <a:cs typeface="+mn-lt"/>
              </a:rPr>
              <a:t>T1: at least two e planes</a:t>
            </a:r>
          </a:p>
          <a:p>
            <a:r>
              <a:rPr lang="en-US" sz="2400">
                <a:latin typeface="Aparajita"/>
                <a:ea typeface="+mn-lt"/>
                <a:cs typeface="+mn-lt"/>
              </a:rPr>
              <a:t>T3: photon (prescale =1000) block level=20</a:t>
            </a:r>
            <a:endParaRPr lang="en-US" sz="2400">
              <a:latin typeface="Aparajita"/>
            </a:endParaRPr>
          </a:p>
          <a:p>
            <a:pPr algn="l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3981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690043-B625-41FD-AEAB-0F50EC3330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Preliminary results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A17934A-6DF4-4CB3-BA23-A85B4D3A0433}"/>
              </a:ext>
            </a:extLst>
          </p:cNvPr>
          <p:cNvSpPr>
            <a:spLocks noGrp="1"/>
          </p:cNvSpPr>
          <p:nvPr>
            <p:ph type="subTitle"/>
          </p:nvPr>
        </p:nvSpPr>
        <p:spPr>
          <a:xfrm>
            <a:off x="8894068" y="1733489"/>
            <a:ext cx="4146757" cy="4960022"/>
          </a:xfrm>
        </p:spPr>
        <p:txBody>
          <a:bodyPr anchor="t">
            <a:norm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000" dirty="0">
                <a:latin typeface="Aparajita"/>
              </a:rPr>
              <a:t>Compton asymmetry </a:t>
            </a:r>
            <a:br>
              <a:rPr lang="en-US" sz="2000" dirty="0">
                <a:latin typeface="Aparajita"/>
              </a:rPr>
            </a:br>
            <a:r>
              <a:rPr lang="en-US" sz="2000" dirty="0">
                <a:latin typeface="Aparajita"/>
              </a:rPr>
              <a:t>( expected asymmetry around 6% at maximum )</a:t>
            </a:r>
            <a:endParaRPr lang="en-US"/>
          </a:p>
          <a:p>
            <a:pPr marL="342900" indent="-342900">
              <a:buFont typeface="Arial"/>
              <a:buChar char="•"/>
            </a:pPr>
            <a:r>
              <a:rPr lang="en-US" sz="2000" dirty="0">
                <a:latin typeface="Aparajita"/>
              </a:rPr>
              <a:t>Asymmetry changes sign with half wave plate as expected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>
                <a:latin typeface="Aparajita"/>
              </a:rPr>
              <a:t>Start of optimization for maximum </a:t>
            </a:r>
            <a:br>
              <a:rPr lang="en-US" sz="2000" dirty="0">
                <a:latin typeface="Aparajita"/>
              </a:rPr>
            </a:br>
            <a:r>
              <a:rPr lang="en-US" sz="2000" dirty="0">
                <a:latin typeface="Aparajita"/>
              </a:rPr>
              <a:t>trigger rate ( around 50 </a:t>
            </a:r>
            <a:r>
              <a:rPr lang="en-US" sz="2000" dirty="0" err="1">
                <a:latin typeface="Aparajita"/>
              </a:rPr>
              <a:t>KHz</a:t>
            </a:r>
            <a:r>
              <a:rPr lang="en-US" sz="2000" dirty="0">
                <a:latin typeface="Aparajita"/>
              </a:rPr>
              <a:t> )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>
                <a:latin typeface="Aparajita"/>
              </a:rPr>
              <a:t>Some features still need to be understood ( under study ) some physics related other might be electronics related</a:t>
            </a:r>
          </a:p>
          <a:p>
            <a:endParaRPr lang="en-US" sz="2000" dirty="0"/>
          </a:p>
          <a:p>
            <a:pPr marL="609600" lvl="1" indent="0">
              <a:buNone/>
            </a:pPr>
            <a:endParaRPr lang="en-US" sz="1600" dirty="0"/>
          </a:p>
          <a:p>
            <a:endParaRPr lang="en-US" sz="2000" dirty="0"/>
          </a:p>
          <a:p>
            <a:endParaRPr lang="en-US" sz="20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6D900E1-9BB0-4F4C-B165-782EF5E487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928" y="1655379"/>
            <a:ext cx="8555751" cy="5034455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5E112DA5-F72E-4015-91E7-F0EEF0903694}"/>
              </a:ext>
            </a:extLst>
          </p:cNvPr>
          <p:cNvSpPr/>
          <p:nvPr/>
        </p:nvSpPr>
        <p:spPr>
          <a:xfrm>
            <a:off x="1198179" y="3747689"/>
            <a:ext cx="481975" cy="77476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90A3DE50-0F40-4CE0-B26D-483E5E595E2C}"/>
              </a:ext>
            </a:extLst>
          </p:cNvPr>
          <p:cNvSpPr/>
          <p:nvPr/>
        </p:nvSpPr>
        <p:spPr>
          <a:xfrm>
            <a:off x="1886607" y="3683877"/>
            <a:ext cx="481975" cy="77476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D694E49A-C6B2-4360-9B47-C11359AC3A85}"/>
              </a:ext>
            </a:extLst>
          </p:cNvPr>
          <p:cNvSpPr/>
          <p:nvPr/>
        </p:nvSpPr>
        <p:spPr>
          <a:xfrm>
            <a:off x="4292706" y="3034780"/>
            <a:ext cx="481975" cy="77476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C24CEED2-2B7A-4F8C-9DD4-E47E80C7B33D}"/>
              </a:ext>
            </a:extLst>
          </p:cNvPr>
          <p:cNvSpPr/>
          <p:nvPr/>
        </p:nvSpPr>
        <p:spPr>
          <a:xfrm>
            <a:off x="3407973" y="3593787"/>
            <a:ext cx="542415" cy="109082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8F836FC-E607-4349-A86B-C78C245510B2}"/>
              </a:ext>
            </a:extLst>
          </p:cNvPr>
          <p:cNvSpPr/>
          <p:nvPr/>
        </p:nvSpPr>
        <p:spPr>
          <a:xfrm>
            <a:off x="5544206" y="2919214"/>
            <a:ext cx="1347577" cy="77476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93358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AFE5E-CDE8-47D8-9DBA-1E39393425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5D4E429-1B34-4737-8788-61DEE6CCDA9D}"/>
              </a:ext>
            </a:extLst>
          </p:cNvPr>
          <p:cNvSpPr>
            <a:spLocks noGrp="1"/>
          </p:cNvSpPr>
          <p:nvPr>
            <p:ph type="subTitle"/>
          </p:nvPr>
        </p:nvSpPr>
        <p:spPr>
          <a:xfrm>
            <a:off x="762826" y="1937438"/>
            <a:ext cx="12099304" cy="3251680"/>
          </a:xfrm>
        </p:spPr>
        <p:txBody>
          <a:bodyPr>
            <a:normAutofit fontScale="92500" lnSpcReduction="10000"/>
          </a:bodyPr>
          <a:lstStyle/>
          <a:p>
            <a:pPr marL="571500" indent="-571500">
              <a:buFont typeface="Arial"/>
              <a:buChar char="•"/>
            </a:pPr>
            <a:r>
              <a:rPr lang="en-US" dirty="0">
                <a:latin typeface="Aparajita"/>
              </a:rPr>
              <a:t>Delayed helicity scheme implemented and software developed to handle it</a:t>
            </a:r>
            <a:endParaRPr lang="en-US"/>
          </a:p>
          <a:p>
            <a:pPr marL="571500" indent="-571500">
              <a:buFont typeface="Arial"/>
              <a:buChar char="•"/>
            </a:pPr>
            <a:r>
              <a:rPr lang="en-US" dirty="0">
                <a:latin typeface="Aparajita"/>
              </a:rPr>
              <a:t>Deployed system for Compton Polarimetry : physics asymmetry could be </a:t>
            </a:r>
            <a:r>
              <a:rPr lang="en-US">
                <a:latin typeface="Aparajita"/>
              </a:rPr>
              <a:t>observed </a:t>
            </a:r>
          </a:p>
          <a:p>
            <a:pPr marL="571500" indent="-571500">
              <a:buFont typeface="Arial"/>
              <a:buChar char="•"/>
            </a:pPr>
            <a:r>
              <a:rPr lang="en-US">
                <a:latin typeface="Aparajita"/>
              </a:rPr>
              <a:t>Fast FADC readout being developed</a:t>
            </a:r>
            <a:endParaRPr lang="en-US"/>
          </a:p>
          <a:p>
            <a:pPr marL="571500" indent="-571500">
              <a:buFont typeface="Arial"/>
              <a:buChar char="•"/>
            </a:pPr>
            <a:r>
              <a:rPr lang="en-US" dirty="0">
                <a:latin typeface="Aparajita"/>
              </a:rPr>
              <a:t>Umass test stand being put together</a:t>
            </a:r>
          </a:p>
          <a:p>
            <a:pPr marL="571500" indent="-571500">
              <a:buFont typeface="Arial"/>
              <a:buChar char="•"/>
            </a:pPr>
            <a:r>
              <a:rPr lang="en-US" dirty="0">
                <a:latin typeface="Aparajita"/>
              </a:rPr>
              <a:t>Expect a few months shift from initial schedule but will finish before expected end of project</a:t>
            </a:r>
          </a:p>
        </p:txBody>
      </p:sp>
    </p:spTree>
    <p:extLst>
      <p:ext uri="{BB962C8B-B14F-4D97-AF65-F5344CB8AC3E}">
        <p14:creationId xmlns:p14="http://schemas.microsoft.com/office/powerpoint/2010/main" val="17199026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Gallery">
      <a:dk1>
        <a:srgbClr val="5B5C5B"/>
      </a:dk1>
      <a:lt1>
        <a:srgbClr val="FFFFFF"/>
      </a:lt1>
      <a:dk2>
        <a:srgbClr val="5B5C5B"/>
      </a:dk2>
      <a:lt2>
        <a:srgbClr val="E7E6E6"/>
      </a:lt2>
      <a:accent1>
        <a:srgbClr val="A55B25"/>
      </a:accent1>
      <a:accent2>
        <a:srgbClr val="5F797F"/>
      </a:accent2>
      <a:accent3>
        <a:srgbClr val="81834E"/>
      </a:accent3>
      <a:accent4>
        <a:srgbClr val="943F2A"/>
      </a:accent4>
      <a:accent5>
        <a:srgbClr val="605B67"/>
      </a:accent5>
      <a:accent6>
        <a:srgbClr val="A6BABB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12848</TotalTime>
  <Words>416</Words>
  <Application>Microsoft Office PowerPoint</Application>
  <PresentationFormat>Custom</PresentationFormat>
  <Paragraphs>88</Paragraphs>
  <Slides>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PowerPoint Presentation</vt:lpstr>
      <vt:lpstr>Outline</vt:lpstr>
      <vt:lpstr>Work Plan</vt:lpstr>
      <vt:lpstr>UMASS test stand setup</vt:lpstr>
      <vt:lpstr>PowerPoint Presentation</vt:lpstr>
      <vt:lpstr>Test during CREX in Compton test stand</vt:lpstr>
      <vt:lpstr>Deadtime</vt:lpstr>
      <vt:lpstr>Preliminary results</vt:lpstr>
      <vt:lpstr>Conclusion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xz5y </dc:creator>
  <dc:description/>
  <cp:lastModifiedBy>Eun  Hee Alexandre</cp:lastModifiedBy>
  <cp:revision>1117</cp:revision>
  <dcterms:created xsi:type="dcterms:W3CDTF">2010-10-20T16:35:23Z</dcterms:created>
  <dcterms:modified xsi:type="dcterms:W3CDTF">2020-07-23T16:28:47Z</dcterms:modified>
  <dc:language>en-US</dc:language>
</cp:coreProperties>
</file>