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6"/>
  </p:notesMasterIdLst>
  <p:sldIdLst>
    <p:sldId id="256" r:id="rId2"/>
    <p:sldId id="331" r:id="rId3"/>
    <p:sldId id="344" r:id="rId4"/>
    <p:sldId id="259" r:id="rId5"/>
    <p:sldId id="314" r:id="rId6"/>
    <p:sldId id="327" r:id="rId7"/>
    <p:sldId id="323" r:id="rId8"/>
    <p:sldId id="349" r:id="rId9"/>
    <p:sldId id="351" r:id="rId10"/>
    <p:sldId id="355" r:id="rId11"/>
    <p:sldId id="350" r:id="rId12"/>
    <p:sldId id="325" r:id="rId13"/>
    <p:sldId id="333" r:id="rId14"/>
    <p:sldId id="334" r:id="rId15"/>
    <p:sldId id="324" r:id="rId16"/>
    <p:sldId id="326" r:id="rId17"/>
    <p:sldId id="335" r:id="rId18"/>
    <p:sldId id="339" r:id="rId19"/>
    <p:sldId id="260" r:id="rId20"/>
    <p:sldId id="356" r:id="rId21"/>
    <p:sldId id="361" r:id="rId22"/>
    <p:sldId id="362" r:id="rId23"/>
    <p:sldId id="363" r:id="rId24"/>
    <p:sldId id="348" r:id="rId25"/>
    <p:sldId id="346" r:id="rId26"/>
    <p:sldId id="347" r:id="rId27"/>
    <p:sldId id="270" r:id="rId28"/>
    <p:sldId id="305" r:id="rId29"/>
    <p:sldId id="357" r:id="rId30"/>
    <p:sldId id="358" r:id="rId31"/>
    <p:sldId id="275" r:id="rId32"/>
    <p:sldId id="332" r:id="rId33"/>
    <p:sldId id="360" r:id="rId34"/>
    <p:sldId id="359" r:id="rId35"/>
  </p:sldIdLst>
  <p:sldSz cx="13444538" cy="756285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8515"/>
    <a:srgbClr val="E89418"/>
    <a:srgbClr val="C8930E"/>
    <a:srgbClr val="C97D0D"/>
    <a:srgbClr val="C3790D"/>
    <a:srgbClr val="D7860F"/>
    <a:srgbClr val="EE9512"/>
    <a:srgbClr val="CC8E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4694"/>
  </p:normalViewPr>
  <p:slideViewPr>
    <p:cSldViewPr snapToGrid="0" snapToObjects="1">
      <p:cViewPr varScale="1">
        <p:scale>
          <a:sx n="89" d="100"/>
          <a:sy n="89" d="100"/>
        </p:scale>
        <p:origin x="53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592A-E7E9-41A1-B610-EB8DA9907F3C}" type="datetimeFigureOut">
              <a:rPr lang="en-US" smtClean="0"/>
              <a:t>8/2/2020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9DFD4-6828-4452-BFBC-0024A8679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90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671917" y="406044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87189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762972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8853547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body"/>
          </p:nvPr>
        </p:nvSpPr>
        <p:spPr>
          <a:xfrm>
            <a:off x="671917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5" name="PlaceHolder 6"/>
          <p:cNvSpPr>
            <a:spLocks noGrp="1"/>
          </p:cNvSpPr>
          <p:nvPr>
            <p:ph type="body"/>
          </p:nvPr>
        </p:nvSpPr>
        <p:spPr>
          <a:xfrm>
            <a:off x="4762972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6" name="PlaceHolder 7"/>
          <p:cNvSpPr>
            <a:spLocks noGrp="1"/>
          </p:cNvSpPr>
          <p:nvPr>
            <p:ph type="body"/>
          </p:nvPr>
        </p:nvSpPr>
        <p:spPr>
          <a:xfrm>
            <a:off x="8853547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FA89-265F-4164-A873-BF4F63B9C3B3}" type="datetimeFigureOut">
              <a:rPr lang="en-US" smtClean="0"/>
              <a:t>8/2/2020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EF327-0819-467B-8402-D9496B60E5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360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 dirty="0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671917" y="1769400"/>
            <a:ext cx="12099304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95FAAF5C-0594-C44B-BD59-B870A3C8F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B839780-D1E2-3A4D-B78F-369F9C616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258273"/>
            <a:ext cx="13010147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671044F-F3E7-6B4A-9F14-7438A8D49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ADEE5CD-D64C-6546-AC7E-38DEE389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258273"/>
            <a:ext cx="6433511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AFB6ED2-7986-CB44-9F85-C4304B1EA40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8000" y="1258272"/>
            <a:ext cx="6433511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3600"/>
            </a:lvl1pPr>
            <a:lvl2pPr marL="952851" indent="-342900">
              <a:buFont typeface="Arial" panose="020B0604020202020204" pitchFamily="34" charset="0"/>
              <a:buChar char="•"/>
              <a:defRPr sz="3200"/>
            </a:lvl2pPr>
            <a:lvl3pPr marL="1562801" indent="-342900">
              <a:buFont typeface="Arial" panose="020B0604020202020204" pitchFamily="34" charset="0"/>
              <a:buChar char="•"/>
              <a:defRPr sz="2800"/>
            </a:lvl3pPr>
            <a:lvl4pPr marL="2172752" indent="-342900">
              <a:buFont typeface="Arial" panose="020B0604020202020204" pitchFamily="34" charset="0"/>
              <a:buChar char="•"/>
              <a:defRPr/>
            </a:lvl4pPr>
            <a:lvl5pPr marL="2782702" indent="-342900"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subTitle"/>
          </p:nvPr>
        </p:nvSpPr>
        <p:spPr>
          <a:xfrm>
            <a:off x="671917" y="301680"/>
            <a:ext cx="12099304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87189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11284262" y="529200"/>
            <a:ext cx="2438400" cy="2275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CustomShape 2"/>
          <p:cNvSpPr/>
          <p:nvPr/>
        </p:nvSpPr>
        <p:spPr>
          <a:xfrm>
            <a:off x="0" y="7497000"/>
            <a:ext cx="5225005" cy="4571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 anchor="ctr"/>
          <a:lstStyle/>
          <a:p>
            <a:pPr>
              <a:lnSpc>
                <a:spcPct val="100000"/>
              </a:lnSpc>
            </a:pPr>
            <a:r>
              <a:rPr lang="en-US" sz="1601" b="0" strike="noStrike" spc="-1" dirty="0">
                <a:latin typeface="+mn-lt"/>
              </a:rPr>
              <a:t>SoLID pre-R&amp;D Review, August 7</a:t>
            </a:r>
            <a:r>
              <a:rPr lang="en-US" sz="1601" b="0" strike="noStrike" spc="-1" baseline="30000" dirty="0">
                <a:latin typeface="+mn-lt"/>
              </a:rPr>
              <a:t>th</a:t>
            </a:r>
            <a:r>
              <a:rPr lang="en-US" sz="1601" b="0" strike="noStrike" spc="-1" dirty="0">
                <a:latin typeface="+mn-lt"/>
              </a:rPr>
              <a:t> 2020 </a:t>
            </a:r>
          </a:p>
          <a:p>
            <a:pPr>
              <a:lnSpc>
                <a:spcPct val="100000"/>
              </a:lnSpc>
            </a:pPr>
            <a:endParaRPr lang="en-US" sz="1601" b="0" strike="noStrike" spc="-1" dirty="0">
              <a:solidFill>
                <a:srgbClr val="8B8B8B"/>
              </a:solidFill>
              <a:latin typeface="+mn-lt"/>
              <a:ea typeface="+mn-ea"/>
            </a:endParaRPr>
          </a:p>
        </p:txBody>
      </p:sp>
      <p:sp>
        <p:nvSpPr>
          <p:cNvPr id="46" name="Line 3"/>
          <p:cNvSpPr/>
          <p:nvPr/>
        </p:nvSpPr>
        <p:spPr>
          <a:xfrm>
            <a:off x="25415" y="187380"/>
            <a:ext cx="13419123" cy="360"/>
          </a:xfrm>
          <a:prstGeom prst="line">
            <a:avLst/>
          </a:prstGeom>
          <a:ln w="57240">
            <a:solidFill>
              <a:srgbClr val="0000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" name="CustomShape 4"/>
          <p:cNvSpPr/>
          <p:nvPr/>
        </p:nvSpPr>
        <p:spPr>
          <a:xfrm>
            <a:off x="11859122" y="7222680"/>
            <a:ext cx="1585416" cy="42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 algn="r">
              <a:lnSpc>
                <a:spcPct val="100000"/>
              </a:lnSpc>
            </a:pPr>
            <a:fld id="{E5A7A15B-02D0-41ED-9139-A073FCB61FC1}" type="slidenum">
              <a:rPr lang="en-US" sz="1868" b="0" strike="noStrike" spc="-1">
                <a:latin typeface="ARiel"/>
              </a:rPr>
              <a:t>‹#›</a:t>
            </a:fld>
            <a:endParaRPr lang="en-US" sz="1868" b="0" strike="noStrike" spc="-1" dirty="0">
              <a:latin typeface="Arial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5"/>
          <a:stretch/>
        </p:blipFill>
        <p:spPr>
          <a:xfrm>
            <a:off x="9417792" y="7013333"/>
            <a:ext cx="1271473" cy="544917"/>
          </a:xfrm>
          <a:prstGeom prst="rect">
            <a:avLst/>
          </a:prstGeom>
          <a:ln>
            <a:noFill/>
          </a:ln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E4C8F157-96BC-B74D-B7B3-E1C7E39FF1FB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/>
        </p:blipFill>
        <p:spPr>
          <a:xfrm>
            <a:off x="10856876" y="7013334"/>
            <a:ext cx="2035246" cy="661271"/>
          </a:xfrm>
          <a:prstGeom prst="rect">
            <a:avLst/>
          </a:prstGeom>
          <a:ln>
            <a:noFill/>
          </a:ln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B064B7-4D77-934A-86E7-189ADA5B1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57EAED-BE83-0C41-BA6D-384BD90DB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8758" y="1258273"/>
            <a:ext cx="13010147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5" r:id="rId13"/>
  </p:sldLayoutIdLst>
  <p:txStyles>
    <p:titleStyle>
      <a:lvl1pPr algn="l" defTabSz="1219901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6331" indent="-432248" algn="l" defTabSz="1219901" rtl="0" eaLnBrk="1" latinLnBrk="0" hangingPunct="1">
        <a:lnSpc>
          <a:spcPct val="90000"/>
        </a:lnSpc>
        <a:spcBef>
          <a:spcPts val="1890"/>
        </a:spcBef>
        <a:buClr>
          <a:srgbClr val="000000"/>
        </a:buClr>
        <a:buSzPct val="45000"/>
        <a:buFont typeface="Wingdings" charset="2"/>
        <a:buChar char="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926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876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827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777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728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3964678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574629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5184579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1pPr>
      <a:lvl2pPr marL="609951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2pPr>
      <a:lvl3pPr marL="1219901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3pPr>
      <a:lvl4pPr marL="1829852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4pPr>
      <a:lvl5pPr marL="2439802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5pPr>
      <a:lvl6pPr marL="3049753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6pPr>
      <a:lvl7pPr marL="3659703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7pPr>
      <a:lvl8pPr marL="4269654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4879604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8"/>
          <p:cNvPicPr/>
          <p:nvPr/>
        </p:nvPicPr>
        <p:blipFill>
          <a:blip r:embed="rId2"/>
          <a:stretch/>
        </p:blipFill>
        <p:spPr>
          <a:xfrm>
            <a:off x="103261" y="331004"/>
            <a:ext cx="9125868" cy="4257233"/>
          </a:xfrm>
          <a:prstGeom prst="rect">
            <a:avLst/>
          </a:prstGeom>
          <a:ln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5823284" y="489100"/>
            <a:ext cx="7363328" cy="1449496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>
              <a:lnSpc>
                <a:spcPct val="100000"/>
              </a:lnSpc>
            </a:pPr>
            <a:r>
              <a:rPr lang="en-US" sz="4269" spc="-1" dirty="0" smtClean="0">
                <a:solidFill>
                  <a:srgbClr val="000000"/>
                </a:solidFill>
                <a:latin typeface="ARial"/>
                <a:ea typeface="DejaVu Sans"/>
              </a:rPr>
              <a:t>GEM-readout development</a:t>
            </a:r>
            <a:endParaRPr lang="en-US" sz="4269" spc="-1" dirty="0">
              <a:latin typeface="Arial"/>
            </a:endParaRPr>
          </a:p>
        </p:txBody>
      </p:sp>
      <p:sp>
        <p:nvSpPr>
          <p:cNvPr id="88" name="CustomShape 2"/>
          <p:cNvSpPr/>
          <p:nvPr/>
        </p:nvSpPr>
        <p:spPr>
          <a:xfrm>
            <a:off x="593151" y="4490344"/>
            <a:ext cx="4458951" cy="278468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en-US" sz="2668" spc="-1" dirty="0" smtClean="0">
                <a:solidFill>
                  <a:srgbClr val="666666"/>
                </a:solidFill>
                <a:latin typeface="ARial"/>
              </a:rPr>
              <a:t>Ed Jastrzembski</a:t>
            </a:r>
            <a:endParaRPr lang="en-US" sz="2668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668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1" spc="-1" dirty="0" smtClean="0">
                <a:solidFill>
                  <a:srgbClr val="666666"/>
                </a:solidFill>
                <a:latin typeface="ARial"/>
              </a:rPr>
              <a:t>Data acquisition </a:t>
            </a:r>
            <a:r>
              <a:rPr lang="en-US" sz="2401" spc="-1" dirty="0">
                <a:solidFill>
                  <a:srgbClr val="666666"/>
                </a:solidFill>
                <a:latin typeface="ARial"/>
              </a:rPr>
              <a:t>w</a:t>
            </a:r>
            <a:r>
              <a:rPr lang="en-US" sz="2401" spc="-1" dirty="0" smtClean="0">
                <a:solidFill>
                  <a:srgbClr val="666666"/>
                </a:solidFill>
                <a:latin typeface="ARial"/>
              </a:rPr>
              <a:t>orking </a:t>
            </a:r>
            <a:r>
              <a:rPr lang="en-US" sz="2401" spc="-1" dirty="0">
                <a:solidFill>
                  <a:srgbClr val="666666"/>
                </a:solidFill>
                <a:latin typeface="ARial"/>
              </a:rPr>
              <a:t>g</a:t>
            </a:r>
            <a:r>
              <a:rPr lang="en-US" sz="2401" spc="-1" dirty="0" smtClean="0">
                <a:solidFill>
                  <a:srgbClr val="666666"/>
                </a:solidFill>
                <a:latin typeface="ARial"/>
              </a:rPr>
              <a:t>roup</a:t>
            </a:r>
            <a:endParaRPr lang="en-US" sz="2401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1" spc="-1" dirty="0" err="1" smtClean="0">
                <a:solidFill>
                  <a:srgbClr val="666666"/>
                </a:solidFill>
                <a:latin typeface="ARial"/>
              </a:rPr>
              <a:t>JLab</a:t>
            </a:r>
            <a:r>
              <a:rPr lang="en-US" sz="2401" spc="-1" dirty="0" smtClean="0">
                <a:solidFill>
                  <a:srgbClr val="666666"/>
                </a:solidFill>
                <a:latin typeface="ARial"/>
              </a:rPr>
              <a:t> FE-DAQ Group </a:t>
            </a:r>
            <a:endParaRPr lang="en-US" sz="2401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401" spc="-1" dirty="0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1463905" y="1595194"/>
            <a:ext cx="2561352" cy="14773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>
              <a:lnSpc>
                <a:spcPct val="100000"/>
              </a:lnSpc>
            </a:pPr>
            <a:r>
              <a:rPr lang="en-US" sz="3202" spc="-1" dirty="0" smtClean="0">
                <a:solidFill>
                  <a:srgbClr val="000000"/>
                </a:solidFill>
                <a:latin typeface="ARial"/>
              </a:rPr>
              <a:t>Data Acquisition</a:t>
            </a:r>
            <a:endParaRPr lang="en-US" sz="3202" spc="-1" dirty="0">
              <a:latin typeface="Arial"/>
            </a:endParaRPr>
          </a:p>
        </p:txBody>
      </p:sp>
      <p:sp>
        <p:nvSpPr>
          <p:cNvPr id="91" name="CustomShape 4"/>
          <p:cNvSpPr/>
          <p:nvPr/>
        </p:nvSpPr>
        <p:spPr>
          <a:xfrm>
            <a:off x="6961230" y="2339634"/>
            <a:ext cx="5846492" cy="22285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 algn="ctr">
              <a:lnSpc>
                <a:spcPct val="100000"/>
              </a:lnSpc>
            </a:pPr>
            <a:r>
              <a:rPr lang="en-US" sz="2135" spc="-1" dirty="0">
                <a:solidFill>
                  <a:srgbClr val="000000"/>
                </a:solidFill>
                <a:latin typeface="ARial"/>
                <a:ea typeface="ＭＳ Ｐゴシック"/>
              </a:rPr>
              <a:t>Jefferson Lab SoLID Pre-R&amp;D Review</a:t>
            </a: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135" spc="-1" dirty="0">
                <a:solidFill>
                  <a:srgbClr val="000000"/>
                </a:solidFill>
                <a:latin typeface="ARial"/>
                <a:ea typeface="ＭＳ Ｐゴシック"/>
              </a:rPr>
              <a:t>August 7th, 2020</a:t>
            </a: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135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135" spc="-1" dirty="0">
              <a:latin typeface="Arial"/>
            </a:endParaRPr>
          </a:p>
        </p:txBody>
      </p:sp>
      <p:pic>
        <p:nvPicPr>
          <p:cNvPr id="92" name="Picture 4"/>
          <p:cNvPicPr/>
          <p:nvPr/>
        </p:nvPicPr>
        <p:blipFill>
          <a:blip r:embed="rId3"/>
          <a:stretch/>
        </p:blipFill>
        <p:spPr>
          <a:xfrm>
            <a:off x="6392574" y="7073750"/>
            <a:ext cx="2836555" cy="474520"/>
          </a:xfrm>
          <a:prstGeom prst="rect">
            <a:avLst/>
          </a:prstGeom>
          <a:ln>
            <a:noFill/>
          </a:ln>
        </p:spPr>
      </p:pic>
      <p:pic>
        <p:nvPicPr>
          <p:cNvPr id="93" name="Picture 26"/>
          <p:cNvPicPr/>
          <p:nvPr/>
        </p:nvPicPr>
        <p:blipFill>
          <a:blip r:embed="rId4"/>
          <a:stretch/>
        </p:blipFill>
        <p:spPr>
          <a:xfrm>
            <a:off x="5231248" y="7073750"/>
            <a:ext cx="906775" cy="608519"/>
          </a:xfrm>
          <a:prstGeom prst="rect">
            <a:avLst/>
          </a:prstGeom>
          <a:ln>
            <a:noFill/>
          </a:ln>
        </p:spPr>
      </p:pic>
      <p:pic>
        <p:nvPicPr>
          <p:cNvPr id="94" name="Picture 93"/>
          <p:cNvPicPr/>
          <p:nvPr/>
        </p:nvPicPr>
        <p:blipFill>
          <a:blip r:embed="rId5"/>
          <a:stretch/>
        </p:blipFill>
        <p:spPr>
          <a:xfrm>
            <a:off x="8391034" y="3982203"/>
            <a:ext cx="3076216" cy="148839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FPGA function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If rising edge of flag for direct output data is within capture window, serial data that follows is accepted</a:t>
            </a:r>
          </a:p>
          <a:p>
            <a:r>
              <a:rPr lang="en-US" sz="2000" dirty="0" smtClean="0"/>
              <a:t>In practice, de-serialize 6-bit data at input – trade increased width of buffer for slower clock rate (160 MHz) </a:t>
            </a:r>
          </a:p>
          <a:p>
            <a:r>
              <a:rPr lang="en-US" sz="2000" dirty="0" smtClean="0"/>
              <a:t>Time of hit is recorded as time relative to window start (7 bits)</a:t>
            </a:r>
          </a:p>
          <a:p>
            <a:r>
              <a:rPr lang="en-US" sz="2000" dirty="0" smtClean="0"/>
              <a:t>Include bits for channel number (8 bits), number of hits for channel (5 bits), status bits (4)</a:t>
            </a:r>
          </a:p>
          <a:p>
            <a:r>
              <a:rPr lang="en-US" sz="2000" dirty="0" smtClean="0"/>
              <a:t>Header with trigger time stamp (32 bits), trigger number (16 bits)</a:t>
            </a:r>
          </a:p>
          <a:p>
            <a:r>
              <a:rPr lang="en-US" sz="2000" b="1" dirty="0" smtClean="0"/>
              <a:t>(See Appendix for details)</a:t>
            </a:r>
          </a:p>
          <a:p>
            <a:r>
              <a:rPr lang="en-US" sz="2000" dirty="0"/>
              <a:t>Data transmitted to GBT </a:t>
            </a:r>
            <a:r>
              <a:rPr lang="en-US" sz="2000" dirty="0" smtClean="0"/>
              <a:t>chip on </a:t>
            </a:r>
            <a:r>
              <a:rPr lang="en-US" sz="2000" b="1" dirty="0" smtClean="0"/>
              <a:t>10</a:t>
            </a:r>
            <a:r>
              <a:rPr lang="en-US" sz="2000" dirty="0" smtClean="0"/>
              <a:t> serial e-links (</a:t>
            </a:r>
            <a:r>
              <a:rPr lang="en-US" sz="2000" b="1" dirty="0" smtClean="0"/>
              <a:t>320 Mb/s </a:t>
            </a:r>
            <a:r>
              <a:rPr lang="en-US" sz="2000" dirty="0" smtClean="0"/>
              <a:t>each)</a:t>
            </a:r>
          </a:p>
          <a:p>
            <a:r>
              <a:rPr lang="en-US" sz="2000" dirty="0" smtClean="0"/>
              <a:t>(High-speed serialization by GBT (3.2 Gb/s) – fiber transmission (</a:t>
            </a:r>
            <a:r>
              <a:rPr lang="en-US" sz="2000" dirty="0" err="1" smtClean="0"/>
              <a:t>VTRx</a:t>
            </a:r>
            <a:r>
              <a:rPr lang="en-US" sz="2000" dirty="0" smtClean="0"/>
              <a:t>) to FELIX </a:t>
            </a:r>
            <a:r>
              <a:rPr lang="en-US" sz="2000" dirty="0" err="1" smtClean="0"/>
              <a:t>PCIe</a:t>
            </a:r>
            <a:r>
              <a:rPr lang="en-US" sz="2000" dirty="0" smtClean="0"/>
              <a:t> readout card)  </a:t>
            </a:r>
            <a:endParaRPr lang="en-US" sz="2000" dirty="0"/>
          </a:p>
          <a:p>
            <a:endParaRPr lang="en-US" sz="2000" dirty="0" smtClean="0"/>
          </a:p>
          <a:p>
            <a:pPr marL="144083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3807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Data rates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US" sz="2000" dirty="0" smtClean="0"/>
              <a:t>Let </a:t>
            </a:r>
            <a:r>
              <a:rPr lang="en-US" sz="2000" i="1" dirty="0" smtClean="0"/>
              <a:t>r</a:t>
            </a:r>
            <a:r>
              <a:rPr lang="en-US" sz="2000" dirty="0" smtClean="0"/>
              <a:t> be the hit rate for a channel (MHz), and </a:t>
            </a:r>
            <a:r>
              <a:rPr lang="en-US" sz="2000" i="1" dirty="0" smtClean="0"/>
              <a:t>w</a:t>
            </a:r>
            <a:r>
              <a:rPr lang="en-US" sz="2000" dirty="0" smtClean="0"/>
              <a:t> be the data capture window size (µs)</a:t>
            </a:r>
          </a:p>
          <a:p>
            <a:r>
              <a:rPr lang="en-US" sz="2000" dirty="0" smtClean="0"/>
              <a:t>Assume that all 256 channels (</a:t>
            </a:r>
            <a:r>
              <a:rPr lang="en-US" sz="2000" b="1" dirty="0" smtClean="0"/>
              <a:t>4 VMM3</a:t>
            </a:r>
            <a:r>
              <a:rPr lang="en-US" sz="2000" dirty="0" smtClean="0"/>
              <a:t>) have the same hit rate </a:t>
            </a:r>
            <a:r>
              <a:rPr lang="en-US" sz="2000" i="1" dirty="0" smtClean="0"/>
              <a:t>r</a:t>
            </a:r>
            <a:r>
              <a:rPr lang="en-US" sz="2000" dirty="0" smtClean="0"/>
              <a:t>, and that </a:t>
            </a:r>
            <a:r>
              <a:rPr lang="en-US" sz="2000" i="1" dirty="0" smtClean="0"/>
              <a:t>w</a:t>
            </a:r>
            <a:r>
              <a:rPr lang="en-US" sz="2000" dirty="0" smtClean="0"/>
              <a:t> </a:t>
            </a:r>
            <a:r>
              <a:rPr lang="en-US" sz="2000" dirty="0"/>
              <a:t>&lt; 0.8 </a:t>
            </a:r>
            <a:r>
              <a:rPr lang="en-US" sz="2000" dirty="0" smtClean="0"/>
              <a:t>µs</a:t>
            </a:r>
          </a:p>
          <a:p>
            <a:r>
              <a:rPr lang="en-US" sz="2000" dirty="0" smtClean="0"/>
              <a:t>Using the bit assignments described in the </a:t>
            </a:r>
            <a:r>
              <a:rPr lang="en-US" sz="2000" b="1" dirty="0" smtClean="0"/>
              <a:t>Appendix</a:t>
            </a:r>
            <a:r>
              <a:rPr lang="en-US" sz="2000" dirty="0" smtClean="0"/>
              <a:t>, we can find the relationship of </a:t>
            </a:r>
            <a:r>
              <a:rPr lang="en-US" sz="2000" i="1" dirty="0" smtClean="0"/>
              <a:t>r</a:t>
            </a:r>
            <a:r>
              <a:rPr lang="en-US" sz="2000" dirty="0" smtClean="0"/>
              <a:t>, </a:t>
            </a:r>
            <a:r>
              <a:rPr lang="en-US" sz="2000" i="1" dirty="0" smtClean="0"/>
              <a:t>w</a:t>
            </a:r>
            <a:r>
              <a:rPr lang="en-US" sz="2000" dirty="0" smtClean="0"/>
              <a:t>, and the maximum trigger rate such that the GBT link is completely saturated (3.2 Gb/s):</a:t>
            </a:r>
            <a:endParaRPr lang="en-US" sz="2000" dirty="0"/>
          </a:p>
          <a:p>
            <a:r>
              <a:rPr lang="en-US" sz="2400" i="1" dirty="0" smtClean="0"/>
              <a:t>Trigger </a:t>
            </a:r>
            <a:r>
              <a:rPr lang="en-US" sz="2400" i="1" dirty="0"/>
              <a:t>rate </a:t>
            </a:r>
            <a:r>
              <a:rPr lang="en-US" sz="2400" dirty="0"/>
              <a:t>(max) = (3200 Mb/s) / (4912 + </a:t>
            </a:r>
            <a:r>
              <a:rPr lang="en-US" sz="2400" i="1" dirty="0"/>
              <a:t>w</a:t>
            </a:r>
            <a:r>
              <a:rPr lang="en-US" sz="2400" dirty="0"/>
              <a:t>*</a:t>
            </a:r>
            <a:r>
              <a:rPr lang="en-US" sz="2400" i="1" dirty="0"/>
              <a:t>r</a:t>
            </a:r>
            <a:r>
              <a:rPr lang="en-US" sz="2400" dirty="0"/>
              <a:t>*3328 b</a:t>
            </a:r>
            <a:r>
              <a:rPr lang="en-US" sz="2400" dirty="0" smtClean="0"/>
              <a:t>)	</a:t>
            </a:r>
            <a:endParaRPr lang="en-US" sz="2400" dirty="0"/>
          </a:p>
          <a:p>
            <a:endParaRPr lang="en-US" sz="2000" dirty="0" smtClean="0"/>
          </a:p>
          <a:p>
            <a:pPr marL="144083" indent="0">
              <a:buNone/>
            </a:pPr>
            <a:endParaRPr lang="en-US" sz="2000" dirty="0" smtClean="0"/>
          </a:p>
          <a:p>
            <a:pPr marL="144083" indent="0">
              <a:buNone/>
            </a:pPr>
            <a:endParaRPr lang="en-US" sz="2000" dirty="0" smtClean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500798" y="4250726"/>
            <a:ext cx="13444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809" y="3892796"/>
            <a:ext cx="9049013" cy="17833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26577" y="5918892"/>
            <a:ext cx="10146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For the expected hit and trigger rates in </a:t>
            </a:r>
            <a:r>
              <a:rPr lang="en-US" sz="2000" b="1" dirty="0" err="1" smtClean="0"/>
              <a:t>SoLID</a:t>
            </a:r>
            <a:r>
              <a:rPr lang="en-US" sz="2000" b="1" dirty="0" smtClean="0"/>
              <a:t>, direct output data from 4 VMM3 chips can be transferred across </a:t>
            </a:r>
            <a:r>
              <a:rPr lang="en-US" sz="2000" b="1" dirty="0"/>
              <a:t>1</a:t>
            </a:r>
            <a:r>
              <a:rPr lang="en-US" sz="2000" b="1" dirty="0" smtClean="0"/>
              <a:t> GBT link with a comfortable margin</a:t>
            </a:r>
            <a:r>
              <a:rPr lang="en-US" sz="2000" dirty="0" smtClean="0"/>
              <a:t>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9138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VMM3 Prototype Board</a:t>
            </a:r>
            <a:endParaRPr lang="en-US" sz="32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5460" y="2021342"/>
            <a:ext cx="10648005" cy="4377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11301" y="1338742"/>
            <a:ext cx="4986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For simplicity we use 2 VMM3  chips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6922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/>
              <a:t>VMM3 Prototype 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758" y="1086949"/>
            <a:ext cx="13010147" cy="559221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Xilinx </a:t>
            </a:r>
            <a:r>
              <a:rPr lang="en-US" sz="2400" dirty="0" err="1" smtClean="0"/>
              <a:t>Kintex</a:t>
            </a:r>
            <a:r>
              <a:rPr lang="en-US" sz="2400" dirty="0" smtClean="0"/>
              <a:t> </a:t>
            </a:r>
            <a:r>
              <a:rPr lang="en-US" sz="2400" dirty="0" err="1" smtClean="0"/>
              <a:t>UltraScale</a:t>
            </a:r>
            <a:r>
              <a:rPr lang="en-US" sz="2400" dirty="0" smtClean="0"/>
              <a:t> FPGA  </a:t>
            </a:r>
            <a:r>
              <a:rPr lang="en-US" sz="2000" dirty="0" smtClean="0"/>
              <a:t>(KCKU035)</a:t>
            </a:r>
          </a:p>
          <a:p>
            <a:pPr lvl="1"/>
            <a:r>
              <a:rPr lang="en-US" sz="2000" dirty="0" smtClean="0"/>
              <a:t>Compatible with receiving low level </a:t>
            </a:r>
            <a:r>
              <a:rPr lang="en-US" sz="2000" b="1" dirty="0" smtClean="0"/>
              <a:t>SLVS</a:t>
            </a:r>
            <a:r>
              <a:rPr lang="en-US" sz="2000" dirty="0" smtClean="0"/>
              <a:t> signals from VMM3</a:t>
            </a:r>
          </a:p>
          <a:p>
            <a:pPr lvl="1"/>
            <a:r>
              <a:rPr lang="en-US" sz="2000" dirty="0" smtClean="0"/>
              <a:t>Good immunity against radiation induced ‘latch-up’</a:t>
            </a:r>
          </a:p>
          <a:p>
            <a:pPr lvl="1"/>
            <a:r>
              <a:rPr lang="en-US" sz="2000" dirty="0" smtClean="0"/>
              <a:t>Detect and correct radiation induced SEUs (Single </a:t>
            </a:r>
            <a:r>
              <a:rPr lang="en-US" sz="2000" dirty="0"/>
              <a:t>E</a:t>
            </a:r>
            <a:r>
              <a:rPr lang="en-US" sz="2000" dirty="0" smtClean="0"/>
              <a:t>vent </a:t>
            </a:r>
            <a:r>
              <a:rPr lang="en-US" sz="2000" dirty="0"/>
              <a:t>U</a:t>
            </a:r>
            <a:r>
              <a:rPr lang="en-US" sz="2000" dirty="0" smtClean="0"/>
              <a:t>psets) in configuration memory with Xilinx IP</a:t>
            </a:r>
          </a:p>
          <a:p>
            <a:pPr lvl="1"/>
            <a:r>
              <a:rPr lang="en-US" sz="2000" dirty="0" smtClean="0"/>
              <a:t>Use redundant design techniques (TMR –Triple Modular Redundancy) to mitigate against SEUs in user logic</a:t>
            </a:r>
          </a:p>
          <a:p>
            <a:pPr lvl="1"/>
            <a:r>
              <a:rPr lang="en-US" sz="2000" dirty="0" smtClean="0"/>
              <a:t>Footprint compatible with KCKU040 FPGA with 20% more internal resources</a:t>
            </a:r>
          </a:p>
          <a:p>
            <a:r>
              <a:rPr lang="en-US" sz="2400" dirty="0" smtClean="0"/>
              <a:t>Support components also sensitive to the effects of radiation </a:t>
            </a:r>
            <a:endParaRPr lang="en-US" sz="2400" dirty="0"/>
          </a:p>
          <a:p>
            <a:pPr lvl="1"/>
            <a:r>
              <a:rPr lang="en-US" sz="2000" dirty="0" smtClean="0"/>
              <a:t>Power components (linear regulators, DC-DC converters)</a:t>
            </a:r>
            <a:endParaRPr lang="en-US" sz="2000" dirty="0"/>
          </a:p>
          <a:p>
            <a:pPr lvl="1"/>
            <a:r>
              <a:rPr lang="en-US" sz="2000" dirty="0" smtClean="0"/>
              <a:t>Commercial grade (COTS) power components can fail – no mitigation techniques available</a:t>
            </a:r>
          </a:p>
          <a:p>
            <a:pPr lvl="1"/>
            <a:r>
              <a:rPr lang="en-US" sz="2000" dirty="0" smtClean="0"/>
              <a:t>Many radiation measurements on COTS components have been made  (CERN database, space research); show large lot-to-lot variations </a:t>
            </a:r>
            <a:endParaRPr lang="en-US" sz="2000" dirty="0"/>
          </a:p>
          <a:p>
            <a:pPr lvl="1"/>
            <a:r>
              <a:rPr lang="en-US" sz="2000" dirty="0" smtClean="0"/>
              <a:t>Space grade components are too expensive and hard to get</a:t>
            </a:r>
            <a:endParaRPr lang="en-US" sz="2000" dirty="0"/>
          </a:p>
          <a:p>
            <a:pPr lvl="1"/>
            <a:r>
              <a:rPr lang="en-US" sz="2000" u="sng" dirty="0" smtClean="0"/>
              <a:t>Can use rad hard CERN FEAST DC-DC converter modules for all power</a:t>
            </a:r>
            <a:endParaRPr lang="en-US" sz="2000" u="sng" dirty="0"/>
          </a:p>
          <a:p>
            <a:pPr lvl="1"/>
            <a:r>
              <a:rPr lang="en-US" sz="2000" dirty="0" smtClean="0"/>
              <a:t>5 voltages required:  VMM: 1.2V analog, </a:t>
            </a:r>
            <a:r>
              <a:rPr lang="en-US" sz="2000" b="1" dirty="0" smtClean="0"/>
              <a:t>1.2V</a:t>
            </a:r>
            <a:r>
              <a:rPr lang="en-US" sz="2000" dirty="0" smtClean="0"/>
              <a:t> digital;  FPGA: 0.95V, </a:t>
            </a:r>
            <a:r>
              <a:rPr lang="en-US" sz="2000" b="1" dirty="0" smtClean="0"/>
              <a:t>1.2V</a:t>
            </a:r>
            <a:r>
              <a:rPr lang="en-US" sz="2000" dirty="0" smtClean="0"/>
              <a:t>, 1.8V, 2.5V</a:t>
            </a:r>
            <a:endParaRPr lang="en-US" sz="2000" dirty="0"/>
          </a:p>
          <a:p>
            <a:pPr lvl="1"/>
            <a:endParaRPr lang="en-US" sz="2000" dirty="0"/>
          </a:p>
          <a:p>
            <a:pPr marL="609951" lvl="1" indent="0">
              <a:buNone/>
            </a:pPr>
            <a:endParaRPr lang="en-US" sz="2000" dirty="0"/>
          </a:p>
          <a:p>
            <a:pPr marL="609951" lvl="1" indent="0">
              <a:buNone/>
            </a:pPr>
            <a:endParaRPr lang="en-US" sz="2000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80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 smtClean="0"/>
              <a:t>CERN FEAST DC-DC Converter Module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03586" y="4146331"/>
            <a:ext cx="1154824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000" dirty="0" smtClean="0"/>
              <a:t>Modules take up a large area of board space</a:t>
            </a:r>
          </a:p>
          <a:p>
            <a:pPr marL="285750" indent="-285750">
              <a:buFontTx/>
              <a:buChar char="-"/>
            </a:pPr>
            <a:r>
              <a:rPr lang="en-US" sz="2000" dirty="0" smtClean="0"/>
              <a:t>Many tests of the prototype and detector don’t need rad hard power components</a:t>
            </a:r>
          </a:p>
          <a:p>
            <a:pPr marL="285750" indent="-285750">
              <a:buFontTx/>
              <a:buChar char="-"/>
            </a:pPr>
            <a:endParaRPr lang="en-US" sz="2000" dirty="0" smtClean="0"/>
          </a:p>
          <a:p>
            <a:pPr marL="285750" indent="-285750">
              <a:buFontTx/>
              <a:buChar char="-"/>
            </a:pPr>
            <a:r>
              <a:rPr lang="en-US" sz="2000" u="sng" dirty="0" smtClean="0"/>
              <a:t>Solution</a:t>
            </a:r>
            <a:r>
              <a:rPr lang="en-US" sz="2000" dirty="0" smtClean="0"/>
              <a:t>: place all power components on a </a:t>
            </a:r>
            <a:r>
              <a:rPr lang="en-US" sz="2000" i="1" dirty="0"/>
              <a:t>p</a:t>
            </a:r>
            <a:r>
              <a:rPr lang="en-US" sz="2000" i="1" dirty="0" smtClean="0"/>
              <a:t>ower mezzanine </a:t>
            </a:r>
            <a:r>
              <a:rPr lang="en-US" sz="2000" dirty="0" smtClean="0"/>
              <a:t>board</a:t>
            </a:r>
          </a:p>
          <a:p>
            <a:pPr marL="742950" lvl="1" indent="-285750">
              <a:buFontTx/>
              <a:buChar char="-"/>
            </a:pPr>
            <a:r>
              <a:rPr lang="en-US" sz="2000" dirty="0" smtClean="0"/>
              <a:t>Many pin connector assures low resistance, low inductance between boards </a:t>
            </a:r>
          </a:p>
          <a:p>
            <a:pPr marL="742950" lvl="1" indent="-285750">
              <a:buFontTx/>
              <a:buChar char="-"/>
            </a:pPr>
            <a:r>
              <a:rPr lang="en-US" sz="2000" dirty="0"/>
              <a:t>c</a:t>
            </a:r>
            <a:r>
              <a:rPr lang="en-US" sz="2000" dirty="0" smtClean="0"/>
              <a:t>an build a COTS version now and replace it on the prototype with a FEAST version when needed</a:t>
            </a:r>
          </a:p>
          <a:p>
            <a:pPr marL="742950" lvl="1" indent="-285750">
              <a:buFontTx/>
              <a:buChar char="-"/>
            </a:pPr>
            <a:r>
              <a:rPr lang="en-US" sz="2000" dirty="0"/>
              <a:t>c</a:t>
            </a:r>
            <a:r>
              <a:rPr lang="en-US" sz="2000" dirty="0" smtClean="0"/>
              <a:t>an build a version that just accepts cables from remotely located power supply</a:t>
            </a:r>
          </a:p>
          <a:p>
            <a:pPr marL="742950" lvl="1" indent="-285750">
              <a:buFontTx/>
              <a:buChar char="-"/>
            </a:pP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075" y="1301216"/>
            <a:ext cx="3175242" cy="2659675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44083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4688958" y="1291077"/>
            <a:ext cx="1169582" cy="1538090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831075" y="3166659"/>
            <a:ext cx="811530" cy="304688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11980" y="1630918"/>
            <a:ext cx="1062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38 mm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11980" y="3319485"/>
            <a:ext cx="1062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17 mm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VMM3 Prototype Board </a:t>
            </a:r>
            <a:endParaRPr lang="en-US" sz="32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5069" y="1583653"/>
            <a:ext cx="10792901" cy="444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/>
              <a:t>VMM3 Prototype Board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5722" y="2451317"/>
            <a:ext cx="10765765" cy="286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1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VMM3 Prototype Board Status and Plans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758" y="1076969"/>
            <a:ext cx="13010147" cy="559221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PCB design well underway </a:t>
            </a:r>
          </a:p>
          <a:p>
            <a:r>
              <a:rPr lang="en-US" sz="2000" dirty="0" smtClean="0"/>
              <a:t>Layout of PCB and routing of signals between VMMs and FPGA (Jeff Wilson, FE-DAQ group)</a:t>
            </a:r>
          </a:p>
          <a:p>
            <a:r>
              <a:rPr lang="en-US" sz="2000" dirty="0" smtClean="0"/>
              <a:t>Thanks to ATLAS collaborator USTC (China) for the CAD file for their production version of the </a:t>
            </a:r>
            <a:r>
              <a:rPr lang="en-US" sz="2000" dirty="0" err="1" smtClean="0"/>
              <a:t>sTGC</a:t>
            </a:r>
            <a:r>
              <a:rPr lang="en-US" sz="2000" dirty="0" smtClean="0"/>
              <a:t> front-end card.  From it we extracted the CAD model of the VMM3 chip as well as information about the layout (power, ground) for the sensitive mixed-signal VMM3 chip.</a:t>
            </a:r>
          </a:p>
          <a:p>
            <a:r>
              <a:rPr lang="en-US" sz="2000" dirty="0" smtClean="0"/>
              <a:t>FPGA firmware design started (no redundancy).  </a:t>
            </a:r>
            <a:r>
              <a:rPr lang="en-US" sz="2000" u="sng" dirty="0" smtClean="0"/>
              <a:t>VHDL code for 10GbE </a:t>
            </a:r>
            <a:r>
              <a:rPr lang="en-US" sz="2000" u="sng" dirty="0"/>
              <a:t>interface </a:t>
            </a:r>
            <a:r>
              <a:rPr lang="en-US" sz="2000" u="sng" dirty="0" smtClean="0"/>
              <a:t>already </a:t>
            </a:r>
            <a:r>
              <a:rPr lang="en-US" sz="2000" u="sng" dirty="0"/>
              <a:t>exists </a:t>
            </a:r>
            <a:r>
              <a:rPr lang="en-US" sz="2000" dirty="0"/>
              <a:t>(Ben </a:t>
            </a:r>
            <a:r>
              <a:rPr lang="en-US" sz="2000" dirty="0" err="1" smtClean="0"/>
              <a:t>Raydo</a:t>
            </a:r>
            <a:r>
              <a:rPr lang="en-US" sz="2000" dirty="0" smtClean="0"/>
              <a:t>, FE-DAQ).</a:t>
            </a:r>
          </a:p>
          <a:p>
            <a:pPr marL="144083" indent="0">
              <a:buNone/>
            </a:pPr>
            <a:r>
              <a:rPr lang="en-US" sz="1000" dirty="0"/>
              <a:t> </a:t>
            </a:r>
            <a:r>
              <a:rPr lang="en-US" sz="1000" dirty="0" smtClean="0"/>
              <a:t>            ---------------------------------------------------------------------------------------------------------------------------------------------------------------------------------------------------------------------------------------------------------------</a:t>
            </a:r>
          </a:p>
          <a:p>
            <a:r>
              <a:rPr lang="en-US" sz="2000" dirty="0" smtClean="0"/>
              <a:t>Planned high-rate x-ray tests at University of Virginia with10GbE readout, COTS power (fall 2020)</a:t>
            </a:r>
          </a:p>
          <a:p>
            <a:r>
              <a:rPr lang="en-US" sz="2000" dirty="0" smtClean="0"/>
              <a:t>Integrate FELIX PCI-e readout card into </a:t>
            </a:r>
            <a:r>
              <a:rPr lang="en-US" sz="2000" dirty="0" err="1" smtClean="0"/>
              <a:t>JLab</a:t>
            </a:r>
            <a:r>
              <a:rPr lang="en-US" sz="2000" dirty="0" smtClean="0"/>
              <a:t> DAQ software (fall 2020)</a:t>
            </a:r>
          </a:p>
          <a:p>
            <a:r>
              <a:rPr lang="en-US" sz="2000" dirty="0" smtClean="0"/>
              <a:t>Triple Modular Redundancy firmware (early 2021)</a:t>
            </a:r>
          </a:p>
          <a:p>
            <a:r>
              <a:rPr lang="en-US" sz="2000" dirty="0" smtClean="0"/>
              <a:t>Rad hard power mezzanine; radiation tests with FELIX readout (spring 2021)   </a:t>
            </a:r>
          </a:p>
          <a:p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2564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Options for VMM3 Readout Card</a:t>
            </a:r>
            <a:endParaRPr lang="en-US" sz="32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50447" y="2143351"/>
            <a:ext cx="5939250" cy="22929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6200000">
            <a:off x="5631478" y="3213026"/>
            <a:ext cx="930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GEM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7413151" y="4369096"/>
            <a:ext cx="8592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cut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6072" y="2390960"/>
            <a:ext cx="4164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(2) Split readout card into 2 pieces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6072" y="1373224"/>
            <a:ext cx="11463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(1) Connect GEM to readout card with cable.  Locate readout card in lower radiation zone. 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128431" y="2900365"/>
            <a:ext cx="4259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/>
              <a:t>carry </a:t>
            </a:r>
            <a:r>
              <a:rPr lang="en-US" dirty="0"/>
              <a:t>digital signals across with cable </a:t>
            </a:r>
            <a:r>
              <a:rPr lang="en-US" dirty="0" smtClean="0"/>
              <a:t>or flex circuit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locate </a:t>
            </a:r>
            <a:r>
              <a:rPr lang="en-US" dirty="0"/>
              <a:t>section with FPGA in lower radiation zone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6071" y="4979044"/>
            <a:ext cx="11463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(3) Convert FPGA design into rad hard ASIC   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128431" y="5445992"/>
            <a:ext cx="11061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/>
              <a:t>initiated contact with designers of the VMM, ROC, and TDS ASICs to find out about the process and cost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44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312" y="240150"/>
            <a:ext cx="11595914" cy="81171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VMM3 Evaluation </a:t>
            </a:r>
            <a:r>
              <a:rPr lang="en-US" sz="3200" b="1" dirty="0" smtClean="0"/>
              <a:t>Boards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4312" y="1051860"/>
            <a:ext cx="11595914" cy="595246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Acquired 2 VMM3 evaluation boards (MMFE1, GPVMM3) during </a:t>
            </a:r>
            <a:r>
              <a:rPr lang="en-US" sz="2000" dirty="0" err="1" smtClean="0"/>
              <a:t>JLab</a:t>
            </a:r>
            <a:r>
              <a:rPr lang="en-US" sz="2000" dirty="0" smtClean="0"/>
              <a:t> shutdown </a:t>
            </a:r>
          </a:p>
          <a:p>
            <a:r>
              <a:rPr lang="en-US" sz="2000" dirty="0" smtClean="0"/>
              <a:t>Set up Linux </a:t>
            </a:r>
            <a:r>
              <a:rPr lang="en-US" sz="2000" dirty="0"/>
              <a:t>virtual machine (</a:t>
            </a:r>
            <a:r>
              <a:rPr lang="en-US" sz="2000" dirty="0" err="1"/>
              <a:t>VirtualBox</a:t>
            </a:r>
            <a:r>
              <a:rPr lang="en-US" sz="2000" dirty="0"/>
              <a:t>) </a:t>
            </a:r>
            <a:r>
              <a:rPr lang="en-US" sz="2000" dirty="0" smtClean="0"/>
              <a:t>at home on </a:t>
            </a:r>
            <a:r>
              <a:rPr lang="en-US" sz="2000" dirty="0"/>
              <a:t>Windows 10 PC to run VMM configuration and acquisition software (VERSO)</a:t>
            </a:r>
          </a:p>
          <a:p>
            <a:r>
              <a:rPr lang="en-US" sz="2000" dirty="0"/>
              <a:t>Able to configure VMM on evaluation board and acquire data using built in </a:t>
            </a:r>
            <a:r>
              <a:rPr lang="en-US" sz="2000" dirty="0" err="1"/>
              <a:t>pulser</a:t>
            </a:r>
            <a:r>
              <a:rPr lang="en-US" sz="2000" dirty="0"/>
              <a:t> of VMM chip (normal data path)</a:t>
            </a:r>
          </a:p>
          <a:p>
            <a:r>
              <a:rPr lang="en-US" sz="2000" u="sng" dirty="0"/>
              <a:t>Data has problems </a:t>
            </a:r>
            <a:r>
              <a:rPr lang="en-US" sz="2000" dirty="0"/>
              <a:t>– no scope available to look at diagnostic outputs on board</a:t>
            </a:r>
          </a:p>
          <a:p>
            <a:r>
              <a:rPr lang="en-US" sz="2000" dirty="0" smtClean="0"/>
              <a:t>Project paused to get high-speed VMM readout prototype started</a:t>
            </a:r>
            <a:endParaRPr lang="en-US" sz="2000" dirty="0"/>
          </a:p>
          <a:p>
            <a:r>
              <a:rPr lang="en-US" sz="2000" dirty="0"/>
              <a:t>Now have later version of the </a:t>
            </a:r>
            <a:r>
              <a:rPr lang="en-US" sz="2000" dirty="0" smtClean="0"/>
              <a:t>VERSO software  </a:t>
            </a:r>
          </a:p>
          <a:p>
            <a:r>
              <a:rPr lang="en-US" sz="2000" dirty="0" smtClean="0"/>
              <a:t>Work </a:t>
            </a:r>
            <a:r>
              <a:rPr lang="en-US" sz="2000" dirty="0"/>
              <a:t>in progress </a:t>
            </a:r>
            <a:r>
              <a:rPr lang="en-US" sz="2000" dirty="0" smtClean="0"/>
              <a:t>…</a:t>
            </a:r>
          </a:p>
          <a:p>
            <a:pPr marL="144083" indent="0">
              <a:buNone/>
            </a:pPr>
            <a:endParaRPr lang="en-US" sz="800" dirty="0"/>
          </a:p>
          <a:p>
            <a:r>
              <a:rPr lang="en-US" sz="2000" dirty="0" smtClean="0"/>
              <a:t>One evaluation </a:t>
            </a:r>
            <a:r>
              <a:rPr lang="en-US" sz="2000" dirty="0"/>
              <a:t>board </a:t>
            </a:r>
            <a:r>
              <a:rPr lang="en-US" sz="2000" dirty="0" smtClean="0"/>
              <a:t>(MMFE1) will </a:t>
            </a:r>
            <a:r>
              <a:rPr lang="en-US" sz="2000" dirty="0"/>
              <a:t>be connected to GEM detector in Hall A during </a:t>
            </a:r>
            <a:r>
              <a:rPr lang="en-US" sz="2000" dirty="0" smtClean="0"/>
              <a:t>upcoming </a:t>
            </a:r>
            <a:r>
              <a:rPr lang="en-US" sz="2000" dirty="0"/>
              <a:t>run and will be read out using VERSO software in </a:t>
            </a:r>
            <a:r>
              <a:rPr lang="en-US" sz="2000" dirty="0" smtClean="0"/>
              <a:t>high radiation </a:t>
            </a:r>
            <a:r>
              <a:rPr lang="en-US" sz="2000" dirty="0"/>
              <a:t>environment</a:t>
            </a:r>
            <a:endParaRPr lang="en-US" sz="2000" u="sng" dirty="0"/>
          </a:p>
        </p:txBody>
      </p:sp>
    </p:spTree>
    <p:extLst>
      <p:ext uri="{BB962C8B-B14F-4D97-AF65-F5344CB8AC3E}">
        <p14:creationId xmlns:p14="http://schemas.microsoft.com/office/powerpoint/2010/main" val="194189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Outline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SoLID</a:t>
            </a:r>
            <a:r>
              <a:rPr lang="en-US" sz="2400" dirty="0" smtClean="0"/>
              <a:t> </a:t>
            </a:r>
            <a:r>
              <a:rPr lang="en-US" sz="2400" dirty="0" err="1" smtClean="0"/>
              <a:t>preRD</a:t>
            </a:r>
            <a:r>
              <a:rPr lang="en-US" sz="2400" dirty="0" smtClean="0"/>
              <a:t> goals for VMM3</a:t>
            </a:r>
          </a:p>
          <a:p>
            <a:r>
              <a:rPr lang="en-US" sz="2400" dirty="0" smtClean="0"/>
              <a:t>VMM3 overview and use in the ATLAS experiment</a:t>
            </a:r>
          </a:p>
          <a:p>
            <a:r>
              <a:rPr lang="en-US" sz="2400" dirty="0" smtClean="0"/>
              <a:t>Concept for VMM3 readout</a:t>
            </a:r>
          </a:p>
          <a:p>
            <a:r>
              <a:rPr lang="en-US" sz="2400" dirty="0" smtClean="0"/>
              <a:t>VMM3 prototype board</a:t>
            </a:r>
          </a:p>
          <a:p>
            <a:r>
              <a:rPr lang="en-US" sz="2400" dirty="0" smtClean="0"/>
              <a:t>Options for VMM3 readout card</a:t>
            </a:r>
          </a:p>
          <a:p>
            <a:r>
              <a:rPr lang="en-US" sz="2400" dirty="0" smtClean="0"/>
              <a:t>VMM3 evaluation boards</a:t>
            </a:r>
          </a:p>
          <a:p>
            <a:r>
              <a:rPr lang="en-US" sz="2400" dirty="0" smtClean="0"/>
              <a:t>APV25 readout of GEMs in </a:t>
            </a:r>
            <a:r>
              <a:rPr lang="en-US" sz="2400" dirty="0" err="1" smtClean="0"/>
              <a:t>SoLID</a:t>
            </a:r>
            <a:endParaRPr lang="en-US" sz="2400" dirty="0" smtClean="0"/>
          </a:p>
          <a:p>
            <a:r>
              <a:rPr lang="en-US" sz="2400" dirty="0" smtClean="0"/>
              <a:t>Appendix (rate calculation)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7234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312" y="240150"/>
            <a:ext cx="11595914" cy="81171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VMM3 Evaluation </a:t>
            </a:r>
            <a:r>
              <a:rPr lang="en-US" sz="3200" b="1" dirty="0" smtClean="0"/>
              <a:t>Boards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4312" y="1051860"/>
            <a:ext cx="11595914" cy="5952460"/>
          </a:xfrm>
        </p:spPr>
        <p:txBody>
          <a:bodyPr>
            <a:normAutofit/>
          </a:bodyPr>
          <a:lstStyle/>
          <a:p>
            <a:r>
              <a:rPr lang="en-US" sz="2000" dirty="0"/>
              <a:t>T</a:t>
            </a:r>
            <a:r>
              <a:rPr lang="en-US" sz="2000" dirty="0" smtClean="0"/>
              <a:t>he GPVMM3 evaluation board </a:t>
            </a:r>
            <a:r>
              <a:rPr lang="en-US" sz="2000" dirty="0"/>
              <a:t>routes </a:t>
            </a:r>
            <a:r>
              <a:rPr lang="en-US" sz="2000" dirty="0" smtClean="0"/>
              <a:t>the direct </a:t>
            </a:r>
            <a:r>
              <a:rPr lang="en-US" sz="2000" dirty="0"/>
              <a:t>outputs of </a:t>
            </a:r>
            <a:r>
              <a:rPr lang="en-US" sz="2000" b="1" dirty="0"/>
              <a:t>12 </a:t>
            </a:r>
            <a:r>
              <a:rPr lang="en-US" sz="2000" b="1" dirty="0" smtClean="0"/>
              <a:t>VMM3 </a:t>
            </a:r>
            <a:r>
              <a:rPr lang="en-US" sz="2000" b="1" dirty="0"/>
              <a:t>channels </a:t>
            </a:r>
            <a:r>
              <a:rPr lang="en-US" sz="2000" dirty="0"/>
              <a:t>to </a:t>
            </a:r>
            <a:r>
              <a:rPr lang="en-US" sz="2000" dirty="0" smtClean="0"/>
              <a:t>a connector</a:t>
            </a:r>
            <a:endParaRPr lang="en-US" sz="2000" dirty="0"/>
          </a:p>
          <a:p>
            <a:r>
              <a:rPr lang="en-US" sz="2000" dirty="0" smtClean="0"/>
              <a:t>We </a:t>
            </a:r>
            <a:r>
              <a:rPr lang="en-US" sz="2000" dirty="0"/>
              <a:t>w</a:t>
            </a:r>
            <a:r>
              <a:rPr lang="en-US" sz="2000" dirty="0" smtClean="0"/>
              <a:t>ill </a:t>
            </a:r>
            <a:r>
              <a:rPr lang="en-US" sz="2000" dirty="0"/>
              <a:t>cable this connector to an </a:t>
            </a:r>
            <a:r>
              <a:rPr lang="en-US" sz="2000" dirty="0" smtClean="0"/>
              <a:t>Xilinx FPGA evaluation board to </a:t>
            </a:r>
            <a:r>
              <a:rPr lang="en-US" sz="2000" dirty="0"/>
              <a:t>read out </a:t>
            </a:r>
            <a:r>
              <a:rPr lang="en-US" sz="2000" dirty="0" smtClean="0"/>
              <a:t>the 6-bit </a:t>
            </a:r>
            <a:r>
              <a:rPr lang="en-US" sz="2000" dirty="0"/>
              <a:t>ADC </a:t>
            </a:r>
            <a:r>
              <a:rPr lang="en-US" sz="2000" dirty="0" smtClean="0"/>
              <a:t>data (no hardware to design)</a:t>
            </a:r>
          </a:p>
          <a:p>
            <a:r>
              <a:rPr lang="en-US" sz="2000" dirty="0" smtClean="0"/>
              <a:t>The FPGA on the Xilinx evaluation board is from the </a:t>
            </a:r>
            <a:r>
              <a:rPr lang="en-US" sz="2000" i="1" dirty="0" err="1" smtClean="0"/>
              <a:t>UltraScale</a:t>
            </a:r>
            <a:r>
              <a:rPr lang="en-US" sz="2000" dirty="0" smtClean="0"/>
              <a:t> series and so can natively receive the low level </a:t>
            </a:r>
            <a:r>
              <a:rPr lang="en-US" sz="2000" b="1" dirty="0" smtClean="0"/>
              <a:t>SLVS</a:t>
            </a:r>
            <a:r>
              <a:rPr lang="en-US" sz="2000" dirty="0" smtClean="0"/>
              <a:t> signals that the VMM3 outputs</a:t>
            </a:r>
          </a:p>
          <a:p>
            <a:r>
              <a:rPr lang="en-US" sz="2000" dirty="0" smtClean="0"/>
              <a:t>We will read out the FPGA evaluation board using 1GbE, so high-rate operation is possible.  VHDL </a:t>
            </a:r>
            <a:r>
              <a:rPr lang="en-US" sz="2000" dirty="0"/>
              <a:t>code for </a:t>
            </a:r>
            <a:r>
              <a:rPr lang="en-US" sz="2000" dirty="0" smtClean="0"/>
              <a:t>1GbE </a:t>
            </a:r>
            <a:r>
              <a:rPr lang="en-US" sz="2000" dirty="0"/>
              <a:t>interface already exists </a:t>
            </a:r>
            <a:r>
              <a:rPr lang="en-US" sz="2000" dirty="0" smtClean="0"/>
              <a:t>(Hai Dong, </a:t>
            </a:r>
            <a:r>
              <a:rPr lang="en-US" sz="2000" dirty="0"/>
              <a:t>FE-DAQ).</a:t>
            </a:r>
          </a:p>
          <a:p>
            <a:r>
              <a:rPr lang="en-US" sz="2000" dirty="0"/>
              <a:t>F</a:t>
            </a:r>
            <a:r>
              <a:rPr lang="en-US" sz="2000" dirty="0" smtClean="0"/>
              <a:t>irmware </a:t>
            </a:r>
            <a:r>
              <a:rPr lang="en-US" sz="2000" dirty="0"/>
              <a:t>development required – </a:t>
            </a:r>
            <a:r>
              <a:rPr lang="en-US" sz="2000" dirty="0" smtClean="0"/>
              <a:t>this code can be reused in the prototype design</a:t>
            </a:r>
          </a:p>
          <a:p>
            <a:r>
              <a:rPr lang="en-US" sz="2000" u="sng" dirty="0" smtClean="0"/>
              <a:t>This will </a:t>
            </a:r>
            <a:r>
              <a:rPr lang="en-US" sz="2000" u="sng" dirty="0"/>
              <a:t>give us </a:t>
            </a:r>
            <a:r>
              <a:rPr lang="en-US" sz="2000" u="sng" dirty="0" smtClean="0"/>
              <a:t>a first </a:t>
            </a:r>
            <a:r>
              <a:rPr lang="en-US" sz="2000" u="sng" dirty="0"/>
              <a:t>look at </a:t>
            </a:r>
            <a:r>
              <a:rPr lang="en-US" sz="2000" u="sng" dirty="0" smtClean="0"/>
              <a:t>the VMM3 direct outputs</a:t>
            </a:r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70769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7952A-83BA-4907-A1CD-AEC3675D6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/>
              <a:t>APV25 </a:t>
            </a:r>
            <a:r>
              <a:rPr lang="en-US" sz="3200" b="1" dirty="0" err="1"/>
              <a:t>preRD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AAB355-7A08-4BBD-9499-D62E296E1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APV25 </a:t>
            </a:r>
            <a:r>
              <a:rPr lang="en-US" sz="2000" dirty="0" smtClean="0"/>
              <a:t> - </a:t>
            </a:r>
            <a:r>
              <a:rPr lang="en-US" sz="2000" dirty="0"/>
              <a:t>128 channel pipelined analog sampling chip with trigger buffering</a:t>
            </a:r>
          </a:p>
          <a:p>
            <a:r>
              <a:rPr lang="en-US" sz="2000" dirty="0"/>
              <a:t>In peak mode </a:t>
            </a:r>
            <a:r>
              <a:rPr lang="en-US" sz="2000" b="1" dirty="0"/>
              <a:t>1 sample </a:t>
            </a:r>
            <a:r>
              <a:rPr lang="en-US" sz="2000" dirty="0"/>
              <a:t>per channel per trigger </a:t>
            </a:r>
          </a:p>
          <a:p>
            <a:r>
              <a:rPr lang="en-US" sz="2000" dirty="0"/>
              <a:t>141 analog data per trigger ( 128 channels + header + error flag )</a:t>
            </a:r>
          </a:p>
          <a:p>
            <a:r>
              <a:rPr lang="en-US" sz="2000" dirty="0"/>
              <a:t>40 MHz clock:  141 x 25 ns = </a:t>
            </a:r>
            <a:r>
              <a:rPr lang="en-US" sz="2000" b="1" dirty="0"/>
              <a:t>3.6 us per trigger</a:t>
            </a:r>
          </a:p>
          <a:p>
            <a:r>
              <a:rPr lang="en-US" sz="2000" dirty="0"/>
              <a:t>APV25 should be able to handle up to </a:t>
            </a:r>
            <a:r>
              <a:rPr lang="en-US" sz="2000" b="1" dirty="0"/>
              <a:t>278 KHz average trigger rate </a:t>
            </a:r>
            <a:r>
              <a:rPr lang="en-US" sz="2000" dirty="0"/>
              <a:t>(peak mode)</a:t>
            </a:r>
          </a:p>
          <a:p>
            <a:r>
              <a:rPr lang="en-US" sz="2000" i="1" dirty="0"/>
              <a:t>N</a:t>
            </a:r>
            <a:r>
              <a:rPr lang="en-US" sz="2000" dirty="0"/>
              <a:t> samples per channel can be obtained by applying </a:t>
            </a:r>
            <a:r>
              <a:rPr lang="en-US" sz="2000" i="1" dirty="0"/>
              <a:t>N</a:t>
            </a:r>
            <a:r>
              <a:rPr lang="en-US" sz="2000" dirty="0"/>
              <a:t> chip triggers on consecutive clock cycles for every physics trigger.  </a:t>
            </a:r>
            <a:r>
              <a:rPr lang="en-US" sz="2000" b="1" dirty="0"/>
              <a:t>Max trigger rate = 278 / </a:t>
            </a:r>
            <a:r>
              <a:rPr lang="en-US" sz="2000" b="1" i="1" dirty="0"/>
              <a:t>N</a:t>
            </a:r>
            <a:r>
              <a:rPr lang="en-US" sz="2000" i="1" dirty="0"/>
              <a:t>.  </a:t>
            </a:r>
            <a:r>
              <a:rPr lang="en-US" sz="2000" dirty="0"/>
              <a:t>(Caution: buffer overflows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Already demonstrated 6 sample readout at 25 KHz trigger rate (</a:t>
            </a:r>
            <a:r>
              <a:rPr lang="en-US" sz="2000" b="1" dirty="0" smtClean="0"/>
              <a:t>APV25 trigger rate = 150 KHz</a:t>
            </a:r>
            <a:r>
              <a:rPr lang="en-US" sz="2000" dirty="0" smtClean="0"/>
              <a:t>) in HPS experiment using SLAC readout system    </a:t>
            </a:r>
            <a:endParaRPr lang="en-US" sz="2000" dirty="0"/>
          </a:p>
          <a:p>
            <a:r>
              <a:rPr lang="en-US" sz="2000" dirty="0"/>
              <a:t>Must demonstrate 100 KHz minimum trigger rate with one sample </a:t>
            </a:r>
            <a:r>
              <a:rPr lang="en-US" sz="2000" dirty="0" smtClean="0"/>
              <a:t>readout using </a:t>
            </a:r>
            <a:r>
              <a:rPr lang="en-US" sz="2000" dirty="0" err="1" smtClean="0"/>
              <a:t>JLab</a:t>
            </a:r>
            <a:r>
              <a:rPr lang="en-US" sz="2000" dirty="0" smtClean="0"/>
              <a:t> system</a:t>
            </a:r>
            <a:endParaRPr lang="en-US" sz="2000" u="sng" dirty="0"/>
          </a:p>
          <a:p>
            <a:r>
              <a:rPr lang="en-US" sz="2000" u="sng" dirty="0"/>
              <a:t>Need </a:t>
            </a:r>
            <a:r>
              <a:rPr lang="en-US" sz="2000" u="sng" dirty="0"/>
              <a:t>to optimize </a:t>
            </a:r>
            <a:r>
              <a:rPr lang="en-US" sz="2000" u="sng" dirty="0"/>
              <a:t>readout </a:t>
            </a:r>
            <a:r>
              <a:rPr lang="en-US" sz="2000" u="sng" dirty="0"/>
              <a:t>for maximum data throughput</a:t>
            </a:r>
          </a:p>
        </p:txBody>
      </p:sp>
    </p:spTree>
    <p:extLst>
      <p:ext uri="{BB962C8B-B14F-4D97-AF65-F5344CB8AC3E}">
        <p14:creationId xmlns:p14="http://schemas.microsoft.com/office/powerpoint/2010/main" val="422293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115" y="278537"/>
            <a:ext cx="11595914" cy="590765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cs typeface="Arial" panose="020B0604020202020204" pitchFamily="34" charset="0"/>
              </a:rPr>
              <a:t>APV25 readout</a:t>
            </a:r>
            <a:endParaRPr lang="en-US" sz="3200" b="1" dirty="0"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50255" y="1389419"/>
            <a:ext cx="806672" cy="32160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4" name="Rectangle 3"/>
          <p:cNvSpPr/>
          <p:nvPr/>
        </p:nvSpPr>
        <p:spPr>
          <a:xfrm>
            <a:off x="2756436" y="1389417"/>
            <a:ext cx="797550" cy="80924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5" name="TextBox 4"/>
          <p:cNvSpPr txBox="1"/>
          <p:nvPr/>
        </p:nvSpPr>
        <p:spPr>
          <a:xfrm>
            <a:off x="1150255" y="1371626"/>
            <a:ext cx="809978" cy="329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44" dirty="0"/>
              <a:t>APV25</a:t>
            </a:r>
            <a:endParaRPr lang="en-US" sz="1544" dirty="0"/>
          </a:p>
        </p:txBody>
      </p:sp>
      <p:cxnSp>
        <p:nvCxnSpPr>
          <p:cNvPr id="7" name="Straight Connector 6"/>
          <p:cNvCxnSpPr>
            <a:stCxn id="5" idx="3"/>
          </p:cNvCxnSpPr>
          <p:nvPr/>
        </p:nvCxnSpPr>
        <p:spPr>
          <a:xfrm flipV="1">
            <a:off x="1960233" y="1541323"/>
            <a:ext cx="796203" cy="1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795680" y="1391288"/>
            <a:ext cx="719062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4" dirty="0"/>
              <a:t>MPD</a:t>
            </a:r>
            <a:endParaRPr lang="en-US" sz="1764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61596" y="1711021"/>
            <a:ext cx="398101" cy="1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358335" y="2089097"/>
            <a:ext cx="398101" cy="1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4" idx="3"/>
          </p:cNvCxnSpPr>
          <p:nvPr/>
        </p:nvCxnSpPr>
        <p:spPr>
          <a:xfrm>
            <a:off x="3553987" y="1794040"/>
            <a:ext cx="785183" cy="452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350189" y="1389419"/>
            <a:ext cx="797550" cy="162748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5" name="TextBox 24"/>
          <p:cNvSpPr txBox="1"/>
          <p:nvPr/>
        </p:nvSpPr>
        <p:spPr>
          <a:xfrm>
            <a:off x="4389433" y="1389416"/>
            <a:ext cx="719062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4" dirty="0"/>
              <a:t>SSP</a:t>
            </a:r>
            <a:endParaRPr lang="en-US" sz="1764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3965847" y="2818910"/>
            <a:ext cx="392592" cy="452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360682" y="2037599"/>
            <a:ext cx="821634" cy="46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13" dirty="0"/>
              <a:t>Zero suppress</a:t>
            </a:r>
            <a:endParaRPr lang="en-US" sz="1213" dirty="0"/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5146375" y="2198662"/>
            <a:ext cx="779691" cy="1"/>
          </a:xfrm>
          <a:prstGeom prst="lin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6722269" y="1389417"/>
            <a:ext cx="797550" cy="80924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5928843" y="1802304"/>
            <a:ext cx="779691" cy="1"/>
          </a:xfrm>
          <a:prstGeom prst="lin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5905973" y="1802304"/>
            <a:ext cx="4089" cy="1370047"/>
          </a:xfrm>
          <a:prstGeom prst="lin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939721" y="1996351"/>
            <a:ext cx="392592" cy="452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567980" y="3172351"/>
            <a:ext cx="354435" cy="0"/>
          </a:xfrm>
          <a:prstGeom prst="lin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418551" y="1498827"/>
            <a:ext cx="1092661" cy="278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13" dirty="0"/>
              <a:t> VME bus</a:t>
            </a:r>
            <a:endParaRPr lang="en-US" sz="1213" dirty="0"/>
          </a:p>
        </p:txBody>
      </p:sp>
      <p:sp>
        <p:nvSpPr>
          <p:cNvPr id="46" name="TextBox 45"/>
          <p:cNvSpPr txBox="1"/>
          <p:nvPr/>
        </p:nvSpPr>
        <p:spPr>
          <a:xfrm>
            <a:off x="6742780" y="1371625"/>
            <a:ext cx="719062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4" dirty="0"/>
              <a:t>CPU</a:t>
            </a:r>
            <a:endParaRPr lang="en-US" sz="1764" dirty="0"/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7536330" y="1794039"/>
            <a:ext cx="779691" cy="1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554826" y="1313017"/>
            <a:ext cx="823112" cy="516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13" dirty="0"/>
              <a:t> </a:t>
            </a:r>
            <a:r>
              <a:rPr lang="en-US" sz="1544" dirty="0"/>
              <a:t>10GbE</a:t>
            </a:r>
            <a:endParaRPr lang="en-US" sz="1544" dirty="0"/>
          </a:p>
        </p:txBody>
      </p:sp>
      <p:sp>
        <p:nvSpPr>
          <p:cNvPr id="50" name="TextBox 49"/>
          <p:cNvSpPr txBox="1"/>
          <p:nvPr/>
        </p:nvSpPr>
        <p:spPr>
          <a:xfrm>
            <a:off x="3447868" y="1505553"/>
            <a:ext cx="997419" cy="278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13" dirty="0"/>
              <a:t> </a:t>
            </a:r>
            <a:r>
              <a:rPr lang="en-US" sz="1213" dirty="0">
                <a:solidFill>
                  <a:srgbClr val="0070C0"/>
                </a:solidFill>
              </a:rPr>
              <a:t>2.5 Gb/s</a:t>
            </a:r>
            <a:endParaRPr lang="en-US" sz="1213" dirty="0">
              <a:solidFill>
                <a:srgbClr val="0070C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854355" y="2372783"/>
            <a:ext cx="867915" cy="46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13" dirty="0"/>
              <a:t> 1.6 Gb/s</a:t>
            </a:r>
          </a:p>
          <a:p>
            <a:pPr algn="ctr"/>
            <a:r>
              <a:rPr lang="en-US" sz="1213" dirty="0"/>
              <a:t>shared</a:t>
            </a:r>
            <a:endParaRPr lang="en-US" sz="1213" dirty="0"/>
          </a:p>
        </p:txBody>
      </p:sp>
      <p:sp>
        <p:nvSpPr>
          <p:cNvPr id="52" name="Rectangle 51"/>
          <p:cNvSpPr/>
          <p:nvPr/>
        </p:nvSpPr>
        <p:spPr>
          <a:xfrm>
            <a:off x="1146604" y="3988876"/>
            <a:ext cx="806672" cy="32160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53" name="Rectangle 52"/>
          <p:cNvSpPr/>
          <p:nvPr/>
        </p:nvSpPr>
        <p:spPr>
          <a:xfrm>
            <a:off x="2752785" y="3988874"/>
            <a:ext cx="797550" cy="80924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54" name="TextBox 53"/>
          <p:cNvSpPr txBox="1"/>
          <p:nvPr/>
        </p:nvSpPr>
        <p:spPr>
          <a:xfrm>
            <a:off x="1146604" y="3971083"/>
            <a:ext cx="809978" cy="329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44" dirty="0"/>
              <a:t>APV25</a:t>
            </a:r>
            <a:endParaRPr lang="en-US" sz="1544" dirty="0"/>
          </a:p>
        </p:txBody>
      </p:sp>
      <p:cxnSp>
        <p:nvCxnSpPr>
          <p:cNvPr id="55" name="Straight Connector 54"/>
          <p:cNvCxnSpPr>
            <a:stCxn id="54" idx="3"/>
          </p:cNvCxnSpPr>
          <p:nvPr/>
        </p:nvCxnSpPr>
        <p:spPr>
          <a:xfrm flipV="1">
            <a:off x="1956582" y="4140780"/>
            <a:ext cx="796203" cy="1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792029" y="3990745"/>
            <a:ext cx="719062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4" dirty="0"/>
              <a:t>MPD</a:t>
            </a:r>
            <a:endParaRPr lang="en-US" sz="1764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2357945" y="4310478"/>
            <a:ext cx="398101" cy="1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2354684" y="4688554"/>
            <a:ext cx="398101" cy="1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53" idx="3"/>
          </p:cNvCxnSpPr>
          <p:nvPr/>
        </p:nvCxnSpPr>
        <p:spPr>
          <a:xfrm>
            <a:off x="3550336" y="4393497"/>
            <a:ext cx="785183" cy="452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4346538" y="3988876"/>
            <a:ext cx="799838" cy="154017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1" name="TextBox 60"/>
          <p:cNvSpPr txBox="1"/>
          <p:nvPr/>
        </p:nvSpPr>
        <p:spPr>
          <a:xfrm>
            <a:off x="4334273" y="4438163"/>
            <a:ext cx="793227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23" dirty="0"/>
              <a:t>fiber </a:t>
            </a:r>
          </a:p>
          <a:p>
            <a:pPr algn="ctr"/>
            <a:r>
              <a:rPr lang="en-US" sz="1323" dirty="0"/>
              <a:t> to VXS</a:t>
            </a:r>
            <a:endParaRPr lang="en-US" sz="1323" dirty="0"/>
          </a:p>
        </p:txBody>
      </p:sp>
      <p:sp>
        <p:nvSpPr>
          <p:cNvPr id="63" name="TextBox 62"/>
          <p:cNvSpPr txBox="1"/>
          <p:nvPr/>
        </p:nvSpPr>
        <p:spPr>
          <a:xfrm>
            <a:off x="2752785" y="4303926"/>
            <a:ext cx="824159" cy="46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13" dirty="0"/>
              <a:t>Zero suppress</a:t>
            </a:r>
            <a:endParaRPr lang="en-US" sz="1213" dirty="0"/>
          </a:p>
        </p:txBody>
      </p:sp>
      <p:cxnSp>
        <p:nvCxnSpPr>
          <p:cNvPr id="72" name="Straight Connector 71"/>
          <p:cNvCxnSpPr>
            <a:stCxn id="78" idx="3"/>
          </p:cNvCxnSpPr>
          <p:nvPr/>
        </p:nvCxnSpPr>
        <p:spPr>
          <a:xfrm>
            <a:off x="7515864" y="4798118"/>
            <a:ext cx="800157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7514516" y="4458723"/>
            <a:ext cx="1120525" cy="329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13" dirty="0"/>
              <a:t> </a:t>
            </a:r>
            <a:r>
              <a:rPr lang="en-US" sz="1544" dirty="0"/>
              <a:t>10/40GbE</a:t>
            </a:r>
            <a:endParaRPr lang="en-US" sz="1544" dirty="0"/>
          </a:p>
        </p:txBody>
      </p:sp>
      <p:sp>
        <p:nvSpPr>
          <p:cNvPr id="77" name="TextBox 76"/>
          <p:cNvSpPr txBox="1"/>
          <p:nvPr/>
        </p:nvSpPr>
        <p:spPr>
          <a:xfrm>
            <a:off x="3440590" y="4136064"/>
            <a:ext cx="997419" cy="278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13" dirty="0"/>
              <a:t> </a:t>
            </a:r>
            <a:r>
              <a:rPr lang="en-US" sz="1213" dirty="0">
                <a:solidFill>
                  <a:srgbClr val="0070C0"/>
                </a:solidFill>
              </a:rPr>
              <a:t>2.5 Gb/s</a:t>
            </a:r>
            <a:endParaRPr lang="en-US" sz="1213" dirty="0">
              <a:solidFill>
                <a:srgbClr val="0070C0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718314" y="3984375"/>
            <a:ext cx="797550" cy="162748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cxnSp>
        <p:nvCxnSpPr>
          <p:cNvPr id="81" name="Straight Connector 80"/>
          <p:cNvCxnSpPr/>
          <p:nvPr/>
        </p:nvCxnSpPr>
        <p:spPr>
          <a:xfrm>
            <a:off x="5156843" y="4393496"/>
            <a:ext cx="1581093" cy="7077"/>
          </a:xfrm>
          <a:prstGeom prst="lin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5631225" y="4105009"/>
            <a:ext cx="729687" cy="278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13" dirty="0"/>
              <a:t>10 Gb/s</a:t>
            </a:r>
            <a:endParaRPr lang="en-US" sz="1213" dirty="0"/>
          </a:p>
        </p:txBody>
      </p:sp>
      <p:sp>
        <p:nvSpPr>
          <p:cNvPr id="84" name="Rectangle 83"/>
          <p:cNvSpPr/>
          <p:nvPr/>
        </p:nvSpPr>
        <p:spPr>
          <a:xfrm>
            <a:off x="6777091" y="3946039"/>
            <a:ext cx="679994" cy="3978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985" dirty="0"/>
              <a:t>VTP</a:t>
            </a:r>
            <a:endParaRPr lang="en-US" sz="1985" dirty="0"/>
          </a:p>
        </p:txBody>
      </p:sp>
      <p:cxnSp>
        <p:nvCxnSpPr>
          <p:cNvPr id="85" name="Straight Connector 84"/>
          <p:cNvCxnSpPr/>
          <p:nvPr/>
        </p:nvCxnSpPr>
        <p:spPr>
          <a:xfrm>
            <a:off x="6392765" y="4628420"/>
            <a:ext cx="329504" cy="4501"/>
          </a:xfrm>
          <a:prstGeom prst="lin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6390789" y="5360445"/>
            <a:ext cx="331481" cy="0"/>
          </a:xfrm>
          <a:prstGeom prst="line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550888" y="5268789"/>
            <a:ext cx="785183" cy="452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3341521" y="2518542"/>
            <a:ext cx="1060604" cy="278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13" dirty="0">
                <a:solidFill>
                  <a:srgbClr val="0070C0"/>
                </a:solidFill>
              </a:rPr>
              <a:t> (up to </a:t>
            </a:r>
            <a:r>
              <a:rPr lang="en-US" sz="1213" dirty="0" smtClean="0">
                <a:solidFill>
                  <a:srgbClr val="0070C0"/>
                </a:solidFill>
              </a:rPr>
              <a:t>32)</a:t>
            </a:r>
            <a:endParaRPr lang="en-US" sz="1213" dirty="0">
              <a:solidFill>
                <a:srgbClr val="0070C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528834" y="4989802"/>
            <a:ext cx="813289" cy="278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13" dirty="0">
                <a:solidFill>
                  <a:srgbClr val="0070C0"/>
                </a:solidFill>
              </a:rPr>
              <a:t> (up to 4)</a:t>
            </a:r>
            <a:endParaRPr lang="en-US" sz="1213" dirty="0">
              <a:solidFill>
                <a:srgbClr val="0070C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769348" y="5045549"/>
            <a:ext cx="968588" cy="278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13" dirty="0"/>
              <a:t> (up to 16)</a:t>
            </a:r>
            <a:endParaRPr lang="en-US" sz="1213" dirty="0"/>
          </a:p>
        </p:txBody>
      </p:sp>
      <p:sp>
        <p:nvSpPr>
          <p:cNvPr id="99" name="TextBox 98"/>
          <p:cNvSpPr txBox="1"/>
          <p:nvPr/>
        </p:nvSpPr>
        <p:spPr>
          <a:xfrm>
            <a:off x="8566126" y="2047334"/>
            <a:ext cx="3571239" cy="74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46" dirty="0" smtClean="0"/>
              <a:t>Current SBS readout    </a:t>
            </a:r>
            <a:r>
              <a:rPr lang="en-US" sz="1600" dirty="0" smtClean="0"/>
              <a:t>(</a:t>
            </a:r>
            <a:r>
              <a:rPr lang="en-US" sz="1600" b="1" dirty="0" smtClean="0"/>
              <a:t>S</a:t>
            </a:r>
            <a:r>
              <a:rPr lang="en-US" sz="1600" dirty="0" smtClean="0"/>
              <a:t>uper </a:t>
            </a:r>
            <a:r>
              <a:rPr lang="en-US" sz="1600" b="1" dirty="0" smtClean="0"/>
              <a:t>B</a:t>
            </a:r>
            <a:r>
              <a:rPr lang="en-US" sz="1600" dirty="0" smtClean="0"/>
              <a:t>ig-bite </a:t>
            </a:r>
            <a:r>
              <a:rPr lang="en-US" sz="1600" b="1" dirty="0" smtClean="0"/>
              <a:t>S</a:t>
            </a:r>
            <a:r>
              <a:rPr lang="en-US" sz="1600" dirty="0" smtClean="0"/>
              <a:t>pectrometer) </a:t>
            </a:r>
            <a:endParaRPr lang="en-US" sz="1600" dirty="0"/>
          </a:p>
        </p:txBody>
      </p:sp>
      <p:sp>
        <p:nvSpPr>
          <p:cNvPr id="100" name="TextBox 99"/>
          <p:cNvSpPr txBox="1"/>
          <p:nvPr/>
        </p:nvSpPr>
        <p:spPr>
          <a:xfrm>
            <a:off x="8691614" y="4730554"/>
            <a:ext cx="4062945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46" dirty="0"/>
              <a:t>Proposed </a:t>
            </a:r>
            <a:r>
              <a:rPr lang="en-US" sz="2646" dirty="0" err="1"/>
              <a:t>S</a:t>
            </a:r>
            <a:r>
              <a:rPr lang="en-US" sz="2646" dirty="0" err="1"/>
              <a:t>oLID</a:t>
            </a:r>
            <a:r>
              <a:rPr lang="en-US" sz="2646" dirty="0"/>
              <a:t> readout</a:t>
            </a:r>
            <a:endParaRPr lang="en-US" sz="2646" dirty="0"/>
          </a:p>
        </p:txBody>
      </p:sp>
      <p:sp>
        <p:nvSpPr>
          <p:cNvPr id="101" name="TextBox 100"/>
          <p:cNvSpPr txBox="1"/>
          <p:nvPr/>
        </p:nvSpPr>
        <p:spPr>
          <a:xfrm>
            <a:off x="3375527" y="6071303"/>
            <a:ext cx="3325531" cy="80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44" dirty="0"/>
              <a:t>MPD – Multi-Purpose Digitized</a:t>
            </a:r>
          </a:p>
          <a:p>
            <a:r>
              <a:rPr lang="en-US" sz="1544" dirty="0"/>
              <a:t>SPS – Sub-System Processor</a:t>
            </a:r>
          </a:p>
          <a:p>
            <a:r>
              <a:rPr lang="en-US" sz="1544" dirty="0"/>
              <a:t>VTP – VXS Trigger </a:t>
            </a:r>
            <a:r>
              <a:rPr lang="en-US" sz="1544" dirty="0" smtClean="0"/>
              <a:t>Processor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702225" y="2606029"/>
            <a:ext cx="58124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880968" y="1823861"/>
            <a:ext cx="923909" cy="278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13" dirty="0">
                <a:solidFill>
                  <a:srgbClr val="0070C0"/>
                </a:solidFill>
              </a:rPr>
              <a:t> </a:t>
            </a:r>
            <a:r>
              <a:rPr lang="en-US" sz="1213" dirty="0">
                <a:solidFill>
                  <a:schemeClr val="tx1">
                    <a:lumMod val="50000"/>
                  </a:schemeClr>
                </a:solidFill>
              </a:rPr>
              <a:t>(up to </a:t>
            </a:r>
            <a:r>
              <a:rPr lang="en-US" sz="1213" dirty="0" smtClean="0">
                <a:solidFill>
                  <a:schemeClr val="tx1">
                    <a:lumMod val="50000"/>
                  </a:schemeClr>
                </a:solidFill>
              </a:rPr>
              <a:t>16)</a:t>
            </a:r>
            <a:endParaRPr lang="en-US" sz="1213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871771" y="4443201"/>
            <a:ext cx="923909" cy="278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13" dirty="0">
                <a:solidFill>
                  <a:srgbClr val="0070C0"/>
                </a:solidFill>
              </a:rPr>
              <a:t> </a:t>
            </a:r>
            <a:r>
              <a:rPr lang="en-US" sz="1213" dirty="0">
                <a:solidFill>
                  <a:schemeClr val="tx1">
                    <a:lumMod val="50000"/>
                  </a:schemeClr>
                </a:solidFill>
              </a:rPr>
              <a:t>(up to </a:t>
            </a:r>
            <a:r>
              <a:rPr lang="en-US" sz="1213" dirty="0" smtClean="0">
                <a:solidFill>
                  <a:schemeClr val="tx1">
                    <a:lumMod val="50000"/>
                  </a:schemeClr>
                </a:solidFill>
              </a:rPr>
              <a:t>16)</a:t>
            </a:r>
            <a:endParaRPr lang="en-US" sz="1213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68" y="2753415"/>
            <a:ext cx="3085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B050"/>
                </a:solidFill>
              </a:rPr>
              <a:t>Max 4 APV25 per MPD @ 100 KHz trigger (1 sample)</a:t>
            </a:r>
            <a:endParaRPr lang="en-US" sz="1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6119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129" y="238129"/>
            <a:ext cx="8701046" cy="664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A641BC-5525-4CF3-A14F-83AEF0D5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4710-59D0-4433-AC5E-7DD5F4EA7C7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8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Appendix – VMM Data Rates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44083" indent="0">
              <a:buNone/>
            </a:pP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69" y="1152740"/>
            <a:ext cx="8261131" cy="567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8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Appendix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44083" indent="0">
              <a:buNone/>
            </a:pP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411" y="1003207"/>
            <a:ext cx="8028816" cy="572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6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Appendix</a:t>
            </a:r>
            <a:endParaRPr lang="en-US" sz="32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8798" y="1686909"/>
            <a:ext cx="6654438" cy="323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9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1774" y="2932936"/>
            <a:ext cx="10400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REFERENCE SLIDES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481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12" y="394138"/>
            <a:ext cx="12013513" cy="655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4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078" y="1344604"/>
            <a:ext cx="9430383" cy="335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9544" y="342918"/>
            <a:ext cx="4285446" cy="56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88" b="1" dirty="0" smtClean="0"/>
              <a:t>GBT - </a:t>
            </a:r>
            <a:r>
              <a:rPr lang="en-US" sz="3088" b="1" dirty="0" err="1" smtClean="0"/>
              <a:t>VTRx</a:t>
            </a:r>
            <a:r>
              <a:rPr lang="en-US" sz="3088" b="1" dirty="0" smtClean="0"/>
              <a:t> </a:t>
            </a:r>
            <a:r>
              <a:rPr lang="en-US" sz="3088" b="1" dirty="0"/>
              <a:t>link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48363" y="4698907"/>
            <a:ext cx="8191270" cy="223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5" dirty="0"/>
              <a:t>Single bidirectional </a:t>
            </a:r>
            <a:r>
              <a:rPr lang="en-US" sz="1985" dirty="0" smtClean="0"/>
              <a:t>rad hard optical </a:t>
            </a:r>
            <a:r>
              <a:rPr lang="en-US" sz="1985" dirty="0"/>
              <a:t>link simultaneously provides data paths for:</a:t>
            </a:r>
          </a:p>
          <a:p>
            <a:r>
              <a:rPr lang="en-US" sz="1985" dirty="0"/>
              <a:t>	-  Timing and Trigger Control (TTC)</a:t>
            </a:r>
          </a:p>
          <a:p>
            <a:r>
              <a:rPr lang="en-US" sz="1985" dirty="0"/>
              <a:t>	-  Data Acquisition (DAQ)</a:t>
            </a:r>
          </a:p>
          <a:p>
            <a:r>
              <a:rPr lang="en-US" sz="1985" dirty="0"/>
              <a:t>	-  Slow Controls (SC) – configuration and </a:t>
            </a:r>
            <a:r>
              <a:rPr lang="en-US" sz="1985" dirty="0" smtClean="0"/>
              <a:t>monitoring</a:t>
            </a:r>
          </a:p>
          <a:p>
            <a:endParaRPr lang="en-US" sz="1985" dirty="0"/>
          </a:p>
          <a:p>
            <a:r>
              <a:rPr lang="en-US" sz="1985" u="sng" dirty="0"/>
              <a:t>Fixed Latency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3D3A0522-B131-423A-9DDE-6B6753C32FA7}" type="slidenum">
              <a:rPr lang="en-US" smtClean="0"/>
              <a:t>29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41743" y="2510288"/>
            <a:ext cx="1380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FELIX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20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761B3-C3E0-4E1F-B40C-2D19E01AA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err="1"/>
              <a:t>SoLID</a:t>
            </a:r>
            <a:r>
              <a:rPr lang="en-US" sz="3200" b="1" dirty="0"/>
              <a:t> </a:t>
            </a:r>
            <a:r>
              <a:rPr lang="en-US" sz="3200" b="1" dirty="0" err="1" smtClean="0"/>
              <a:t>preRD</a:t>
            </a:r>
            <a:r>
              <a:rPr lang="en-US" sz="3200" b="1" dirty="0" smtClean="0"/>
              <a:t> goals for VMM3 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8EBE1-D241-4288-B557-D8A31319F2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Flux of 1 MHz/cm2 results in rates of several MHz for </a:t>
            </a:r>
            <a:r>
              <a:rPr lang="en-US" sz="2400" dirty="0"/>
              <a:t>some </a:t>
            </a:r>
            <a:r>
              <a:rPr lang="en-US" sz="2400" dirty="0" smtClean="0"/>
              <a:t>GEM strips</a:t>
            </a:r>
          </a:p>
          <a:p>
            <a:r>
              <a:rPr lang="en-US" sz="2400" dirty="0" smtClean="0"/>
              <a:t>Need to minimize front-end dead time and be able to read out high data volume resulting from trigger rates beyond 100 KHz </a:t>
            </a:r>
            <a:endParaRPr lang="en-US" sz="2400" dirty="0"/>
          </a:p>
          <a:p>
            <a:r>
              <a:rPr lang="en-US" sz="2400" dirty="0" smtClean="0"/>
              <a:t>The VMM3 chip offers a fast 6-bit A/D conversion of the peak amplitude, resulting in a dead time of ~50 ns</a:t>
            </a:r>
            <a:endParaRPr lang="en-US" sz="2400" dirty="0"/>
          </a:p>
          <a:p>
            <a:r>
              <a:rPr lang="en-US" sz="2400" dirty="0"/>
              <a:t>Need to implement </a:t>
            </a:r>
            <a:r>
              <a:rPr lang="en-US" sz="2400" dirty="0" smtClean="0"/>
              <a:t>VMM3 prototype </a:t>
            </a:r>
            <a:r>
              <a:rPr lang="en-US" sz="2400" dirty="0"/>
              <a:t>to test </a:t>
            </a:r>
            <a:r>
              <a:rPr lang="en-US" sz="2400" dirty="0" smtClean="0"/>
              <a:t>if this fast direct readout mode produces data with quality </a:t>
            </a:r>
            <a:r>
              <a:rPr lang="en-US" sz="2400" dirty="0"/>
              <a:t>sufficient for tracking in high </a:t>
            </a:r>
            <a:r>
              <a:rPr lang="en-US" sz="2400" dirty="0" smtClean="0"/>
              <a:t>backgrounds</a:t>
            </a:r>
          </a:p>
          <a:p>
            <a:r>
              <a:rPr lang="en-US" sz="2400" dirty="0" smtClean="0"/>
              <a:t>If it does, identify </a:t>
            </a:r>
            <a:r>
              <a:rPr lang="en-US" sz="2400" dirty="0"/>
              <a:t>possible final readout solution of VMM3 for </a:t>
            </a:r>
            <a:r>
              <a:rPr lang="en-US" sz="2400" dirty="0" err="1"/>
              <a:t>SoLID</a:t>
            </a:r>
            <a:endParaRPr lang="en-US" sz="2400" dirty="0"/>
          </a:p>
          <a:p>
            <a:pPr marL="144083" indent="0">
              <a:buNone/>
            </a:pPr>
            <a:r>
              <a:rPr lang="en-US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1524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9544" y="342918"/>
            <a:ext cx="4285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+mj-lt"/>
              </a:rPr>
              <a:t>FELIX</a:t>
            </a:r>
            <a:endParaRPr lang="en-US" sz="3200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3D3A0522-B131-423A-9DDE-6B6753C32FA7}" type="slidenum">
              <a:rPr lang="en-US" smtClean="0"/>
              <a:t>30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580" y="1154702"/>
            <a:ext cx="9459310" cy="52660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6036" y="1183715"/>
            <a:ext cx="1808870" cy="338554"/>
          </a:xfrm>
          <a:prstGeom prst="rect">
            <a:avLst/>
          </a:prstGeom>
          <a:solidFill>
            <a:srgbClr val="0070C0"/>
          </a:solidFill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Front-end ASICS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14935" y="6582306"/>
            <a:ext cx="5740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92D050"/>
                </a:solidFill>
              </a:rPr>
              <a:t>FELIX hardware implemented in </a:t>
            </a:r>
            <a:r>
              <a:rPr lang="en-US" sz="2000" b="1" dirty="0" err="1" smtClean="0">
                <a:solidFill>
                  <a:srgbClr val="92D050"/>
                </a:solidFill>
              </a:rPr>
              <a:t>PCIe</a:t>
            </a:r>
            <a:r>
              <a:rPr lang="en-US" sz="2000" b="1" dirty="0" smtClean="0">
                <a:solidFill>
                  <a:srgbClr val="92D050"/>
                </a:solidFill>
              </a:rPr>
              <a:t> Gen3</a:t>
            </a:r>
            <a:endParaRPr lang="en-US" sz="20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76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312" y="402785"/>
            <a:ext cx="11595914" cy="64603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VMM3 Evaluation Board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24312" y="1138598"/>
            <a:ext cx="11595914" cy="589824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With home made power supply during </a:t>
            </a:r>
            <a:r>
              <a:rPr lang="en-US" sz="2000" dirty="0" err="1" smtClean="0"/>
              <a:t>JLab</a:t>
            </a:r>
            <a:r>
              <a:rPr lang="en-US" sz="2000" dirty="0" smtClean="0"/>
              <a:t> shutdown </a:t>
            </a:r>
            <a:endParaRPr lang="en-US" sz="2000" dirty="0"/>
          </a:p>
          <a:p>
            <a:endParaRPr lang="en-US" sz="2646" dirty="0"/>
          </a:p>
          <a:p>
            <a:pPr marL="0" indent="0">
              <a:buNone/>
            </a:pPr>
            <a:endParaRPr lang="en-US" sz="2646" dirty="0"/>
          </a:p>
          <a:p>
            <a:endParaRPr lang="en-US" sz="2646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463" y="1841528"/>
            <a:ext cx="6394288" cy="48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9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3D3A0522-B131-423A-9DDE-6B6753C32F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465" y="409655"/>
            <a:ext cx="9206571" cy="648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782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SLVS signaling and FPGAs</a:t>
            </a:r>
            <a:endParaRPr lang="en-US" sz="32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9783" y="1438137"/>
            <a:ext cx="6436003" cy="38715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46276" y="1985731"/>
            <a:ext cx="509226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Vcm</a:t>
            </a:r>
            <a:r>
              <a:rPr lang="en-US" sz="1400" dirty="0"/>
              <a:t> (SLVS output max) &lt; </a:t>
            </a:r>
            <a:r>
              <a:rPr lang="en-US" sz="1400" dirty="0" err="1"/>
              <a:t>Vcm</a:t>
            </a:r>
            <a:r>
              <a:rPr lang="en-US" sz="1400" dirty="0"/>
              <a:t> (LVDS input min)</a:t>
            </a:r>
          </a:p>
          <a:p>
            <a:r>
              <a:rPr lang="en-US" sz="1400" u="sng" dirty="0"/>
              <a:t>So SLVS output cannot reliably drive LVDS input of FPGA</a:t>
            </a:r>
            <a:r>
              <a:rPr lang="en-US" sz="1400" dirty="0" smtClean="0"/>
              <a:t>.  </a:t>
            </a:r>
          </a:p>
          <a:p>
            <a:endParaRPr lang="en-US" sz="1400" dirty="0"/>
          </a:p>
          <a:p>
            <a:r>
              <a:rPr lang="en-US" sz="1400" dirty="0" smtClean="0"/>
              <a:t>(</a:t>
            </a:r>
            <a:r>
              <a:rPr lang="en-US" sz="1400" dirty="0"/>
              <a:t>Xilinx </a:t>
            </a:r>
            <a:r>
              <a:rPr lang="en-US" sz="1400" dirty="0" smtClean="0"/>
              <a:t>note </a:t>
            </a:r>
            <a:r>
              <a:rPr lang="en-US" sz="1400" dirty="0"/>
              <a:t>XAPP894 says that for the Spartan-7 series, the use of an external terminator lowers LVDS input </a:t>
            </a:r>
            <a:r>
              <a:rPr lang="en-US" sz="1400" dirty="0" err="1"/>
              <a:t>Vcm</a:t>
            </a:r>
            <a:r>
              <a:rPr lang="en-US" sz="1400" dirty="0"/>
              <a:t> (min) to 100 mV.  This would allow the LVDS inputs to receive SLVS signals.  It is not clear that this also applies to other 7 series FPGAs (</a:t>
            </a:r>
            <a:r>
              <a:rPr lang="en-US" sz="1400" dirty="0" err="1"/>
              <a:t>Artix</a:t>
            </a:r>
            <a:r>
              <a:rPr lang="en-US" sz="1400" dirty="0"/>
              <a:t>, </a:t>
            </a:r>
            <a:r>
              <a:rPr lang="en-US" sz="1400" dirty="0" err="1"/>
              <a:t>Kintex</a:t>
            </a:r>
            <a:r>
              <a:rPr lang="en-US" sz="1400" dirty="0"/>
              <a:t>) as it is </a:t>
            </a:r>
            <a:r>
              <a:rPr lang="en-US" sz="1400" b="1" dirty="0"/>
              <a:t>NOT</a:t>
            </a:r>
            <a:r>
              <a:rPr lang="en-US" sz="1400" dirty="0"/>
              <a:t> specified in the datasheet.) </a:t>
            </a:r>
          </a:p>
          <a:p>
            <a:endParaRPr lang="en-US" sz="1400" dirty="0" smtClean="0"/>
          </a:p>
          <a:p>
            <a:r>
              <a:rPr lang="en-US" sz="1400" dirty="0"/>
              <a:t> </a:t>
            </a:r>
          </a:p>
          <a:p>
            <a:r>
              <a:rPr lang="en-US" sz="1400" dirty="0" err="1"/>
              <a:t>Vcm</a:t>
            </a:r>
            <a:r>
              <a:rPr lang="en-US" sz="1400" dirty="0"/>
              <a:t> (SLVS input max) &lt; </a:t>
            </a:r>
            <a:r>
              <a:rPr lang="en-US" sz="1400" dirty="0" err="1"/>
              <a:t>Vcm</a:t>
            </a:r>
            <a:r>
              <a:rPr lang="en-US" sz="1400" dirty="0"/>
              <a:t> (LVDS output min)</a:t>
            </a:r>
          </a:p>
          <a:p>
            <a:r>
              <a:rPr lang="en-US" sz="1400" dirty="0" err="1"/>
              <a:t>Vdiff</a:t>
            </a:r>
            <a:r>
              <a:rPr lang="en-US" sz="1400" dirty="0"/>
              <a:t> (SLVS input max) &lt; </a:t>
            </a:r>
            <a:r>
              <a:rPr lang="en-US" sz="1400" dirty="0" err="1"/>
              <a:t>Vdiff</a:t>
            </a:r>
            <a:r>
              <a:rPr lang="en-US" sz="1400" dirty="0"/>
              <a:t> (LVDS output min)</a:t>
            </a:r>
          </a:p>
          <a:p>
            <a:r>
              <a:rPr lang="en-US" sz="1400" u="sng" dirty="0"/>
              <a:t>So LVDS outputs must be attenuated and level shifted to be received by SLVS inputs.</a:t>
            </a:r>
            <a:r>
              <a:rPr lang="en-US" sz="1400" dirty="0"/>
              <a:t>  </a:t>
            </a:r>
            <a:endParaRPr lang="en-US" sz="1400" dirty="0" smtClean="0"/>
          </a:p>
          <a:p>
            <a:r>
              <a:rPr lang="en-US" sz="1400" dirty="0" smtClean="0"/>
              <a:t>(</a:t>
            </a:r>
            <a:r>
              <a:rPr lang="en-US" sz="1400" dirty="0"/>
              <a:t>Accomplished with a resistor network.)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46276" y="1237599"/>
            <a:ext cx="4532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Vcm</a:t>
            </a:r>
            <a:r>
              <a:rPr lang="en-US" sz="1400" dirty="0" smtClean="0"/>
              <a:t> = midpoint voltage of differential signal pair</a:t>
            </a:r>
          </a:p>
          <a:p>
            <a:r>
              <a:rPr lang="en-US" sz="1400" dirty="0" err="1" smtClean="0"/>
              <a:t>Vdiff</a:t>
            </a:r>
            <a:r>
              <a:rPr lang="en-US" sz="1400" dirty="0" smtClean="0"/>
              <a:t> = difference voltage of differential signal pair 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839783" y="5984465"/>
            <a:ext cx="8450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Inputs on Xilinx </a:t>
            </a:r>
            <a:r>
              <a:rPr lang="en-US" sz="1400" i="1" dirty="0" err="1" smtClean="0"/>
              <a:t>UltraScale</a:t>
            </a:r>
            <a:r>
              <a:rPr lang="en-US" sz="1400" dirty="0" smtClean="0"/>
              <a:t> and </a:t>
            </a:r>
            <a:r>
              <a:rPr lang="en-US" sz="1400" i="1" dirty="0" err="1" smtClean="0"/>
              <a:t>Ultrascale</a:t>
            </a:r>
            <a:r>
              <a:rPr lang="en-US" sz="1400" i="1" dirty="0" smtClean="0"/>
              <a:t>+</a:t>
            </a:r>
            <a:r>
              <a:rPr lang="en-US" sz="1400" dirty="0" smtClean="0"/>
              <a:t> series FPGAs can natively receive SLVS signals. </a:t>
            </a:r>
          </a:p>
        </p:txBody>
      </p:sp>
    </p:spTree>
    <p:extLst>
      <p:ext uri="{BB962C8B-B14F-4D97-AF65-F5344CB8AC3E}">
        <p14:creationId xmlns:p14="http://schemas.microsoft.com/office/powerpoint/2010/main" val="269216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7952A-83BA-4907-A1CD-AEC3675D6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/>
              <a:t>APV25 </a:t>
            </a:r>
            <a:r>
              <a:rPr lang="en-US" sz="3200" b="1" dirty="0" smtClean="0"/>
              <a:t>chip output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AAB355-7A08-4BBD-9499-D62E296E1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44083" indent="0">
              <a:buNone/>
            </a:pPr>
            <a:r>
              <a:rPr lang="en-US" sz="2000" dirty="0" smtClean="0"/>
              <a:t> 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080" y="1699404"/>
            <a:ext cx="9258510" cy="440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75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661B85-0CE8-4A96-B77C-E3055281C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6" y="1406672"/>
            <a:ext cx="7132676" cy="44835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D1C1CB-E61F-4CAE-8A5D-D59FC03A3869}"/>
              </a:ext>
            </a:extLst>
          </p:cNvPr>
          <p:cNvSpPr txBox="1"/>
          <p:nvPr/>
        </p:nvSpPr>
        <p:spPr>
          <a:xfrm>
            <a:off x="7200137" y="1058829"/>
            <a:ext cx="613705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ASIC for ATLAS New Small Wheel</a:t>
            </a:r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Radiation hard similar to APV25 : &gt; 100 </a:t>
            </a:r>
            <a:r>
              <a:rPr lang="en-US" sz="2000" dirty="0" err="1"/>
              <a:t>Mrad</a:t>
            </a:r>
            <a:endParaRPr lang="en-US" sz="2000" dirty="0"/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64 channels</a:t>
            </a:r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Low noise over wide range of input capacitance (&lt;1 pF to ~1 </a:t>
            </a:r>
            <a:r>
              <a:rPr lang="en-US" sz="2000" dirty="0" err="1"/>
              <a:t>nF</a:t>
            </a:r>
            <a:r>
              <a:rPr lang="en-US" sz="2000" dirty="0"/>
              <a:t>)</a:t>
            </a:r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Shaping times : 25 ns, 50 ns, 100 ns, 200 ns</a:t>
            </a:r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Pulse amplitude proportional to charge at input</a:t>
            </a:r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Gains : 0.5, 1, 3, 4.5, 6, 9, 12, 16 mV/</a:t>
            </a:r>
            <a:r>
              <a:rPr lang="en-US" sz="2000" dirty="0" err="1"/>
              <a:t>fC</a:t>
            </a:r>
            <a:endParaRPr lang="en-US" sz="2000" dirty="0"/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6 bit ADC (25 ns conversion) </a:t>
            </a:r>
            <a:r>
              <a:rPr lang="en-US" sz="2000" dirty="0"/>
              <a:t>and </a:t>
            </a:r>
            <a:r>
              <a:rPr lang="en-US" sz="2000" b="1" dirty="0"/>
              <a:t>10 bit ADC (250 ns conversion)</a:t>
            </a:r>
            <a:r>
              <a:rPr lang="en-US" sz="2000" dirty="0"/>
              <a:t>,</a:t>
            </a:r>
            <a:r>
              <a:rPr lang="en-US" sz="2000" b="1" dirty="0"/>
              <a:t> </a:t>
            </a:r>
            <a:r>
              <a:rPr lang="en-US" sz="2000" dirty="0"/>
              <a:t>8 bits TDC (1 ns resolution), 12 bits Beam Crossing time stamp</a:t>
            </a:r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4 MHz of rate per channel thanks to multilevel FIFO</a:t>
            </a:r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Continuous or triggered readout on normal data path</a:t>
            </a:r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Latency up to 16 </a:t>
            </a:r>
            <a:r>
              <a:rPr lang="en-US" sz="2000" dirty="0" err="1">
                <a:latin typeface="Symbol" panose="05050102010706020507" pitchFamily="18" charset="2"/>
              </a:rPr>
              <a:t>m</a:t>
            </a:r>
            <a:r>
              <a:rPr lang="en-US" sz="2000" dirty="0" err="1"/>
              <a:t>s</a:t>
            </a:r>
            <a:r>
              <a:rPr lang="en-US" sz="2000" dirty="0"/>
              <a:t> in triggered mode</a:t>
            </a:r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Fast direct outputs (64 channels) for ATLAS trigger (6b ADC, </a:t>
            </a:r>
            <a:r>
              <a:rPr lang="en-US" sz="2000" b="1" dirty="0" err="1">
                <a:solidFill>
                  <a:srgbClr val="FF0000"/>
                </a:solidFill>
              </a:rPr>
              <a:t>ToT</a:t>
            </a:r>
            <a:r>
              <a:rPr lang="en-US" sz="2000" b="1" dirty="0">
                <a:solidFill>
                  <a:srgbClr val="FF0000"/>
                </a:solidFill>
              </a:rPr>
              <a:t>)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</a:p>
          <a:p>
            <a:pPr marL="285729" indent="-285729">
              <a:buFont typeface="Arial" panose="020B0604020202020204" pitchFamily="34" charset="0"/>
              <a:buChar char="•"/>
            </a:pPr>
            <a:r>
              <a:rPr lang="en-US" sz="2000" dirty="0"/>
              <a:t>Normal data link up to 320 Mb/s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33E29A-05B5-4B05-AFE1-981C44325596}"/>
              </a:ext>
            </a:extLst>
          </p:cNvPr>
          <p:cNvSpPr txBox="1"/>
          <p:nvPr/>
        </p:nvSpPr>
        <p:spPr>
          <a:xfrm flipH="1">
            <a:off x="2089400" y="1037340"/>
            <a:ext cx="3131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VMM3 block diagram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88D48C7-0B0D-42EA-8704-F98FBB96B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BDC47-FEE0-4F0E-AA04-8FFBAD53F0B2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7601" y="279749"/>
            <a:ext cx="11595914" cy="63455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VMM3 </a:t>
            </a:r>
            <a:r>
              <a:rPr lang="en-US" sz="3200" b="1" dirty="0" smtClean="0"/>
              <a:t>chip </a:t>
            </a:r>
            <a:endParaRPr lang="en-US" sz="3200" b="1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435691" y="3328158"/>
            <a:ext cx="635175" cy="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405699" y="2004824"/>
            <a:ext cx="635175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486612" y="2224454"/>
            <a:ext cx="0" cy="44541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077308" y="2224454"/>
            <a:ext cx="1739436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285586" y="1616362"/>
            <a:ext cx="873366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4" dirty="0">
                <a:solidFill>
                  <a:srgbClr val="FF0000"/>
                </a:solidFill>
              </a:rPr>
              <a:t>Direct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75880" y="3328159"/>
            <a:ext cx="952763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4" dirty="0"/>
              <a:t>Normal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4361736" y="3644498"/>
            <a:ext cx="2269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369811" y="3209191"/>
            <a:ext cx="2269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361737" y="4023628"/>
            <a:ext cx="2269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772842" y="3209191"/>
            <a:ext cx="2269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777811" y="3648431"/>
            <a:ext cx="2269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778432" y="4028873"/>
            <a:ext cx="2269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013064" y="3640565"/>
            <a:ext cx="26155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4829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63" y="1204455"/>
            <a:ext cx="12005107" cy="53433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7098" y="312668"/>
            <a:ext cx="9297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+mj-lt"/>
              </a:rPr>
              <a:t>ATLAS New Small </a:t>
            </a:r>
            <a:r>
              <a:rPr lang="en-US" sz="3200" b="1" dirty="0" smtClean="0">
                <a:latin typeface="+mj-lt"/>
              </a:rPr>
              <a:t>Wheel Trigger and Readout</a:t>
            </a:r>
            <a:endParaRPr lang="en-US" sz="3200" b="1" dirty="0">
              <a:latin typeface="+mj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569486" y="3197246"/>
            <a:ext cx="497612" cy="678865"/>
          </a:xfrm>
          <a:prstGeom prst="straightConnector1">
            <a:avLst/>
          </a:prstGeom>
          <a:ln w="63500">
            <a:solidFill>
              <a:srgbClr val="D1851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973317" y="6496625"/>
            <a:ext cx="230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(VMM direct outputs)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3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352" y="233098"/>
            <a:ext cx="12231155" cy="770109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ATLAS New Small Wheel Trigger and </a:t>
            </a:r>
            <a:r>
              <a:rPr lang="en-US" sz="3200" b="1" dirty="0" smtClean="0"/>
              <a:t>Readout (simplified)</a:t>
            </a:r>
            <a:endParaRPr lang="en-US" sz="32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7767" y="1355646"/>
            <a:ext cx="9681244" cy="515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86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12" y="233098"/>
            <a:ext cx="12231155" cy="770109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/>
              <a:t>Concept for VMM3 readout</a:t>
            </a:r>
            <a:endParaRPr lang="en-US" sz="32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2908" y="1382653"/>
            <a:ext cx="9999017" cy="49978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97018" y="1982472"/>
            <a:ext cx="2820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Dual readout paths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670212" y="3286664"/>
            <a:ext cx="6642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/>
              <a:t>OR</a:t>
            </a:r>
            <a:endParaRPr lang="en-US" sz="1400" i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0437962" y="2536166"/>
            <a:ext cx="0" cy="2898476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0274060" y="5236234"/>
            <a:ext cx="327804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9493369" y="5262114"/>
            <a:ext cx="1017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on detector</a:t>
            </a:r>
            <a:endParaRPr lang="en-US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10511286" y="5262114"/>
            <a:ext cx="1017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off detector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3033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856" y="253106"/>
            <a:ext cx="12231155" cy="770109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/>
              <a:t>6-bit Direct output data format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758" y="1200800"/>
            <a:ext cx="13010147" cy="5592215"/>
          </a:xfrm>
        </p:spPr>
        <p:txBody>
          <a:bodyPr>
            <a:normAutofit/>
          </a:bodyPr>
          <a:lstStyle/>
          <a:p>
            <a:pPr marL="144083" indent="0">
              <a:buNone/>
            </a:pPr>
            <a:r>
              <a:rPr lang="en-US" sz="2000" i="1" dirty="0" smtClean="0"/>
              <a:t> </a:t>
            </a:r>
            <a:endParaRPr lang="en-US" sz="20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333" y="1733024"/>
            <a:ext cx="5726311" cy="21780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96503" y="3043929"/>
            <a:ext cx="930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160 MHz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302167" y="3923585"/>
            <a:ext cx="2987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320 Mb/s (data on both edges)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515296" y="3645377"/>
            <a:ext cx="6132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</a:t>
            </a:r>
            <a:r>
              <a:rPr lang="en-US" sz="1400" dirty="0" smtClean="0"/>
              <a:t>lag</a:t>
            </a:r>
            <a:endParaRPr lang="en-US" sz="1400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5354436" y="3824372"/>
            <a:ext cx="0" cy="419544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458366" y="4308323"/>
            <a:ext cx="1792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B050"/>
                </a:solidFill>
              </a:rPr>
              <a:t>Hit time</a:t>
            </a:r>
          </a:p>
          <a:p>
            <a:pPr algn="ctr"/>
            <a:r>
              <a:rPr lang="en-US" sz="1400" dirty="0" smtClean="0">
                <a:solidFill>
                  <a:srgbClr val="00B050"/>
                </a:solidFill>
              </a:rPr>
              <a:t>(6.25 ns resolution)</a:t>
            </a:r>
            <a:endParaRPr lang="en-US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30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FPGA function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Direct output data from the VMM3 chips is continuously written into a circular buffer in the FPGA.</a:t>
            </a:r>
          </a:p>
          <a:p>
            <a:r>
              <a:rPr lang="en-US" sz="2000" dirty="0" smtClean="0"/>
              <a:t>Let </a:t>
            </a:r>
            <a:r>
              <a:rPr lang="en-US" sz="2000" i="1" dirty="0" smtClean="0"/>
              <a:t>L </a:t>
            </a:r>
            <a:r>
              <a:rPr lang="en-US" sz="2000" dirty="0" smtClean="0"/>
              <a:t>be the trigger latency (</a:t>
            </a:r>
            <a:r>
              <a:rPr lang="en-US" sz="2000" i="1" dirty="0" smtClean="0"/>
              <a:t>L</a:t>
            </a:r>
            <a:r>
              <a:rPr lang="en-US" sz="2000" dirty="0" smtClean="0"/>
              <a:t> &lt; 8 </a:t>
            </a:r>
            <a:r>
              <a:rPr lang="el-GR" sz="2000" dirty="0" smtClean="0"/>
              <a:t>μ</a:t>
            </a:r>
            <a:r>
              <a:rPr lang="en-US" sz="2000" dirty="0" smtClean="0"/>
              <a:t>s) and </a:t>
            </a:r>
            <a:r>
              <a:rPr lang="en-US" sz="2000" i="1" dirty="0" smtClean="0"/>
              <a:t>w </a:t>
            </a:r>
            <a:r>
              <a:rPr lang="en-US" sz="2000" dirty="0" smtClean="0"/>
              <a:t>be the data capture window size (</a:t>
            </a:r>
            <a:r>
              <a:rPr lang="en-US" sz="2000" i="1" dirty="0" smtClean="0"/>
              <a:t>w</a:t>
            </a:r>
            <a:r>
              <a:rPr lang="en-US" sz="2000" dirty="0" smtClean="0"/>
              <a:t> &lt; 0.8 µs)  </a:t>
            </a:r>
          </a:p>
          <a:p>
            <a:r>
              <a:rPr lang="en-US" sz="2000" u="sng" dirty="0" smtClean="0"/>
              <a:t>Upon receipt of a trigger at time </a:t>
            </a:r>
            <a:r>
              <a:rPr lang="en-US" sz="2000" i="1" u="sng" dirty="0" smtClean="0"/>
              <a:t>t,</a:t>
            </a:r>
            <a:r>
              <a:rPr lang="en-US" sz="2000" u="sng" dirty="0" smtClean="0"/>
              <a:t> data corresponding to the time period [</a:t>
            </a:r>
            <a:r>
              <a:rPr lang="en-US" sz="2000" i="1" u="sng" dirty="0" smtClean="0"/>
              <a:t>t –</a:t>
            </a:r>
            <a:r>
              <a:rPr lang="en-US" sz="2000" u="sng" dirty="0" smtClean="0"/>
              <a:t> </a:t>
            </a:r>
            <a:r>
              <a:rPr lang="en-US" sz="2000" i="1" u="sng" dirty="0" smtClean="0"/>
              <a:t>L</a:t>
            </a:r>
            <a:r>
              <a:rPr lang="en-US" sz="2000" u="sng" dirty="0" smtClean="0"/>
              <a:t>, </a:t>
            </a:r>
            <a:r>
              <a:rPr lang="en-US" sz="2000" i="1" u="sng" dirty="0" smtClean="0"/>
              <a:t>t – L + w</a:t>
            </a:r>
            <a:r>
              <a:rPr lang="en-US" sz="2000" u="sng" dirty="0" smtClean="0"/>
              <a:t>] is captured and formatted for transmission off the chip</a:t>
            </a:r>
            <a:endParaRPr lang="en-US" sz="2000" dirty="0" smtClean="0"/>
          </a:p>
          <a:p>
            <a:pPr marL="144083" indent="0">
              <a:buNone/>
            </a:pPr>
            <a:endParaRPr lang="en-US" sz="20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186" y="3477735"/>
            <a:ext cx="9145585" cy="2854054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3433313" y="3372928"/>
            <a:ext cx="0" cy="320040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435969" y="3657565"/>
            <a:ext cx="0" cy="2855378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868619" y="3312543"/>
            <a:ext cx="0" cy="320040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59138" y="3475638"/>
            <a:ext cx="938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trigger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788276" y="4469370"/>
            <a:ext cx="1108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channel 1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677917" y="4960813"/>
            <a:ext cx="1219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c</a:t>
            </a:r>
            <a:r>
              <a:rPr lang="en-US" sz="1600" dirty="0" smtClean="0"/>
              <a:t>hannel 2</a:t>
            </a:r>
            <a:endParaRPr lang="en-US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6755523" y="3334343"/>
            <a:ext cx="507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83267" y="3996495"/>
            <a:ext cx="507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>
                <a:solidFill>
                  <a:srgbClr val="FF0000"/>
                </a:solidFill>
              </a:rPr>
              <a:t>w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7917" y="5409405"/>
            <a:ext cx="1219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c</a:t>
            </a:r>
            <a:r>
              <a:rPr lang="en-US" sz="1600" dirty="0" smtClean="0"/>
              <a:t>hannel 3</a:t>
            </a:r>
            <a:endParaRPr lang="en-US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677917" y="5914535"/>
            <a:ext cx="1219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c</a:t>
            </a:r>
            <a:r>
              <a:rPr lang="en-US" sz="1600" dirty="0" smtClean="0"/>
              <a:t>hannel 4</a:t>
            </a:r>
            <a:endParaRPr 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407345" y="6479942"/>
            <a:ext cx="1219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e</a:t>
            </a:r>
            <a:r>
              <a:rPr lang="en-US" sz="1600" dirty="0" smtClean="0"/>
              <a:t>tc.</a:t>
            </a:r>
            <a:endParaRPr lang="en-US" sz="1600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3499945" y="4165772"/>
            <a:ext cx="158332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805460" y="4165772"/>
            <a:ext cx="1518366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8" idx="1"/>
          </p:cNvCxnSpPr>
          <p:nvPr/>
        </p:nvCxnSpPr>
        <p:spPr>
          <a:xfrm flipH="1">
            <a:off x="3499945" y="3503620"/>
            <a:ext cx="3255578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556740" y="3503620"/>
            <a:ext cx="219973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476061" y="4270580"/>
            <a:ext cx="543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/>
              <a:t>t</a:t>
            </a:r>
            <a:r>
              <a:rPr lang="en-US" sz="1200" b="1" dirty="0" smtClean="0"/>
              <a:t> hit</a:t>
            </a:r>
            <a:endParaRPr lang="en-US" sz="1600" b="1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3476061" y="4609134"/>
            <a:ext cx="647365" cy="0"/>
          </a:xfrm>
          <a:prstGeom prst="straightConnector1">
            <a:avLst/>
          </a:prstGeom>
          <a:ln w="127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614953" y="6497972"/>
            <a:ext cx="507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0000"/>
                </a:solidFill>
              </a:rPr>
              <a:t>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27734" y="2917501"/>
            <a:ext cx="15016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Conceptually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51671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allery">
      <a:dk1>
        <a:srgbClr val="5B5C5B"/>
      </a:dk1>
      <a:lt1>
        <a:srgbClr val="FFFFFF"/>
      </a:lt1>
      <a:dk2>
        <a:srgbClr val="5B5C5B"/>
      </a:dk2>
      <a:lt2>
        <a:srgbClr val="E7E6E6"/>
      </a:lt2>
      <a:accent1>
        <a:srgbClr val="A55B25"/>
      </a:accent1>
      <a:accent2>
        <a:srgbClr val="5F797F"/>
      </a:accent2>
      <a:accent3>
        <a:srgbClr val="81834E"/>
      </a:accent3>
      <a:accent4>
        <a:srgbClr val="943F2A"/>
      </a:accent4>
      <a:accent5>
        <a:srgbClr val="605B67"/>
      </a:accent5>
      <a:accent6>
        <a:srgbClr val="A6BABB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14563</TotalTime>
  <Words>2015</Words>
  <Application>Microsoft Office PowerPoint</Application>
  <PresentationFormat>Custom</PresentationFormat>
  <Paragraphs>245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ＭＳ Ｐゴシック</vt:lpstr>
      <vt:lpstr>Arial</vt:lpstr>
      <vt:lpstr>Arial</vt:lpstr>
      <vt:lpstr>ARiel</vt:lpstr>
      <vt:lpstr>Calibri</vt:lpstr>
      <vt:lpstr>DejaVu Sans</vt:lpstr>
      <vt:lpstr>Symbol</vt:lpstr>
      <vt:lpstr>Wingdings</vt:lpstr>
      <vt:lpstr>Office Theme</vt:lpstr>
      <vt:lpstr>PowerPoint Presentation</vt:lpstr>
      <vt:lpstr>Outline</vt:lpstr>
      <vt:lpstr>SoLID preRD goals for VMM3 </vt:lpstr>
      <vt:lpstr>VMM3 chip </vt:lpstr>
      <vt:lpstr>PowerPoint Presentation</vt:lpstr>
      <vt:lpstr>ATLAS New Small Wheel Trigger and Readout (simplified)</vt:lpstr>
      <vt:lpstr>Concept for VMM3 readout</vt:lpstr>
      <vt:lpstr>6-bit Direct output data format</vt:lpstr>
      <vt:lpstr>FPGA function</vt:lpstr>
      <vt:lpstr>FPGA function</vt:lpstr>
      <vt:lpstr>Data rates</vt:lpstr>
      <vt:lpstr>VMM3 Prototype Board</vt:lpstr>
      <vt:lpstr>VMM3 Prototype Board</vt:lpstr>
      <vt:lpstr>CERN FEAST DC-DC Converter Module</vt:lpstr>
      <vt:lpstr>VMM3 Prototype Board </vt:lpstr>
      <vt:lpstr>VMM3 Prototype Board</vt:lpstr>
      <vt:lpstr>VMM3 Prototype Board Status and Plans</vt:lpstr>
      <vt:lpstr>Options for VMM3 Readout Card</vt:lpstr>
      <vt:lpstr>VMM3 Evaluation Boards</vt:lpstr>
      <vt:lpstr>VMM3 Evaluation Boards</vt:lpstr>
      <vt:lpstr>APV25 preRD</vt:lpstr>
      <vt:lpstr>APV25 readout</vt:lpstr>
      <vt:lpstr>PowerPoint Presentation</vt:lpstr>
      <vt:lpstr>Appendix – VMM Data Rates</vt:lpstr>
      <vt:lpstr>Appendix</vt:lpstr>
      <vt:lpstr>Appendix</vt:lpstr>
      <vt:lpstr>PowerPoint Presentation</vt:lpstr>
      <vt:lpstr>PowerPoint Presentation</vt:lpstr>
      <vt:lpstr>PowerPoint Presentation</vt:lpstr>
      <vt:lpstr>PowerPoint Presentation</vt:lpstr>
      <vt:lpstr>VMM3 Evaluation Board </vt:lpstr>
      <vt:lpstr>PowerPoint Presentation</vt:lpstr>
      <vt:lpstr>SLVS signaling and FPGAs</vt:lpstr>
      <vt:lpstr>APV25 chip output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xz5y</dc:creator>
  <dc:description/>
  <cp:lastModifiedBy>Ed Jastrzembski</cp:lastModifiedBy>
  <cp:revision>701</cp:revision>
  <dcterms:created xsi:type="dcterms:W3CDTF">2010-10-20T16:35:23Z</dcterms:created>
  <dcterms:modified xsi:type="dcterms:W3CDTF">2020-08-03T05:08:41Z</dcterms:modified>
  <dc:language>en-US</dc:language>
</cp:coreProperties>
</file>